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100"/>
  </p:notesMasterIdLst>
  <p:sldIdLst>
    <p:sldId id="257" r:id="rId2"/>
    <p:sldId id="262" r:id="rId3"/>
    <p:sldId id="275" r:id="rId4"/>
    <p:sldId id="278" r:id="rId5"/>
    <p:sldId id="279" r:id="rId6"/>
    <p:sldId id="280" r:id="rId7"/>
    <p:sldId id="281" r:id="rId8"/>
    <p:sldId id="282" r:id="rId9"/>
    <p:sldId id="267" r:id="rId10"/>
    <p:sldId id="268" r:id="rId11"/>
    <p:sldId id="269" r:id="rId12"/>
    <p:sldId id="270" r:id="rId13"/>
    <p:sldId id="271" r:id="rId14"/>
    <p:sldId id="272" r:id="rId15"/>
    <p:sldId id="273" r:id="rId16"/>
    <p:sldId id="274" r:id="rId17"/>
    <p:sldId id="287" r:id="rId18"/>
    <p:sldId id="375" r:id="rId19"/>
    <p:sldId id="376" r:id="rId20"/>
    <p:sldId id="288" r:id="rId21"/>
    <p:sldId id="289" r:id="rId22"/>
    <p:sldId id="377" r:id="rId23"/>
    <p:sldId id="290" r:id="rId24"/>
    <p:sldId id="291" r:id="rId25"/>
    <p:sldId id="292" r:id="rId26"/>
    <p:sldId id="293" r:id="rId27"/>
    <p:sldId id="294" r:id="rId28"/>
    <p:sldId id="295" r:id="rId29"/>
    <p:sldId id="378" r:id="rId30"/>
    <p:sldId id="380" r:id="rId31"/>
    <p:sldId id="296" r:id="rId32"/>
    <p:sldId id="297" r:id="rId33"/>
    <p:sldId id="298" r:id="rId34"/>
    <p:sldId id="299" r:id="rId35"/>
    <p:sldId id="300" r:id="rId36"/>
    <p:sldId id="301" r:id="rId37"/>
    <p:sldId id="302" r:id="rId38"/>
    <p:sldId id="303" r:id="rId39"/>
    <p:sldId id="304" r:id="rId40"/>
    <p:sldId id="305" r:id="rId41"/>
    <p:sldId id="306" r:id="rId42"/>
    <p:sldId id="329" r:id="rId43"/>
    <p:sldId id="307" r:id="rId44"/>
    <p:sldId id="308" r:id="rId45"/>
    <p:sldId id="309" r:id="rId46"/>
    <p:sldId id="310" r:id="rId47"/>
    <p:sldId id="311" r:id="rId48"/>
    <p:sldId id="312" r:id="rId49"/>
    <p:sldId id="330" r:id="rId50"/>
    <p:sldId id="313" r:id="rId51"/>
    <p:sldId id="331" r:id="rId52"/>
    <p:sldId id="332" r:id="rId53"/>
    <p:sldId id="333" r:id="rId54"/>
    <p:sldId id="314" r:id="rId55"/>
    <p:sldId id="334" r:id="rId56"/>
    <p:sldId id="335" r:id="rId57"/>
    <p:sldId id="336" r:id="rId58"/>
    <p:sldId id="337" r:id="rId59"/>
    <p:sldId id="338" r:id="rId60"/>
    <p:sldId id="339" r:id="rId61"/>
    <p:sldId id="340" r:id="rId62"/>
    <p:sldId id="341" r:id="rId63"/>
    <p:sldId id="342" r:id="rId64"/>
    <p:sldId id="343" r:id="rId65"/>
    <p:sldId id="344" r:id="rId66"/>
    <p:sldId id="345" r:id="rId67"/>
    <p:sldId id="346" r:id="rId68"/>
    <p:sldId id="347" r:id="rId69"/>
    <p:sldId id="315" r:id="rId70"/>
    <p:sldId id="348" r:id="rId71"/>
    <p:sldId id="349" r:id="rId72"/>
    <p:sldId id="350" r:id="rId73"/>
    <p:sldId id="351" r:id="rId74"/>
    <p:sldId id="352" r:id="rId75"/>
    <p:sldId id="353" r:id="rId76"/>
    <p:sldId id="354" r:id="rId77"/>
    <p:sldId id="355" r:id="rId78"/>
    <p:sldId id="356" r:id="rId79"/>
    <p:sldId id="357" r:id="rId80"/>
    <p:sldId id="358" r:id="rId81"/>
    <p:sldId id="359" r:id="rId82"/>
    <p:sldId id="360" r:id="rId83"/>
    <p:sldId id="361" r:id="rId84"/>
    <p:sldId id="362" r:id="rId85"/>
    <p:sldId id="363" r:id="rId86"/>
    <p:sldId id="364" r:id="rId87"/>
    <p:sldId id="365" r:id="rId88"/>
    <p:sldId id="366" r:id="rId89"/>
    <p:sldId id="367" r:id="rId90"/>
    <p:sldId id="368" r:id="rId91"/>
    <p:sldId id="316" r:id="rId92"/>
    <p:sldId id="369" r:id="rId93"/>
    <p:sldId id="370" r:id="rId94"/>
    <p:sldId id="371" r:id="rId95"/>
    <p:sldId id="372" r:id="rId96"/>
    <p:sldId id="373" r:id="rId97"/>
    <p:sldId id="379" r:id="rId98"/>
    <p:sldId id="381" r:id="rId9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6" autoAdjust="0"/>
    <p:restoredTop sz="94660"/>
  </p:normalViewPr>
  <p:slideViewPr>
    <p:cSldViewPr snapToGrid="0">
      <p:cViewPr varScale="1">
        <p:scale>
          <a:sx n="110" d="100"/>
          <a:sy n="110" d="100"/>
        </p:scale>
        <p:origin x="-57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2B2763-D98F-4D66-8122-96C90127DA83}" type="datetimeFigureOut">
              <a:rPr lang="tr-TR" smtClean="0"/>
              <a:pPr/>
              <a:t>15.10.2020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40E8C-F286-4B01-B07A-A7F3ECFF8C3E}" type="slidenum">
              <a:rPr lang="tr-TR" smtClean="0"/>
              <a:pPr/>
              <a:t>‹#›</a:t>
            </a:fld>
            <a:endParaRPr lang="tr-TR"/>
          </a:p>
        </p:txBody>
      </p:sp>
    </p:spTree>
    <p:extLst>
      <p:ext uri="{BB962C8B-B14F-4D97-AF65-F5344CB8AC3E}">
        <p14:creationId xmlns:p14="http://schemas.microsoft.com/office/powerpoint/2010/main" xmlns="" val="193357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3540E8C-F286-4B01-B07A-A7F3ECFF8C3E}" type="slidenum">
              <a:rPr lang="tr-TR" smtClean="0"/>
              <a:pPr/>
              <a:t>1</a:t>
            </a:fld>
            <a:endParaRPr lang="tr-TR"/>
          </a:p>
        </p:txBody>
      </p:sp>
    </p:spTree>
    <p:extLst>
      <p:ext uri="{BB962C8B-B14F-4D97-AF65-F5344CB8AC3E}">
        <p14:creationId xmlns:p14="http://schemas.microsoft.com/office/powerpoint/2010/main" xmlns="" val="388542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3540E8C-F286-4B01-B07A-A7F3ECFF8C3E}" type="slidenum">
              <a:rPr lang="tr-TR" smtClean="0"/>
              <a:pPr/>
              <a:t>35</a:t>
            </a:fld>
            <a:endParaRPr lang="tr-TR"/>
          </a:p>
        </p:txBody>
      </p:sp>
    </p:spTree>
    <p:extLst>
      <p:ext uri="{BB962C8B-B14F-4D97-AF65-F5344CB8AC3E}">
        <p14:creationId xmlns:p14="http://schemas.microsoft.com/office/powerpoint/2010/main" xmlns="" val="199929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B3B997C-2E1A-4F2D-9993-A6715A2D1568}" type="datetimeFigureOut">
              <a:rPr lang="tr-TR" smtClean="0"/>
              <a:pPr/>
              <a:t>15.10.2020</a:t>
            </a:fld>
            <a:endParaRPr lang="tr-T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tr-T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D536418-0FD5-461E-B3B3-CEDFA28D6C76}" type="slidenum">
              <a:rPr lang="tr-TR" smtClean="0"/>
              <a:pPr/>
              <a:t>‹#›</a:t>
            </a:fld>
            <a:endParaRPr lang="tr-T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0023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B3B997C-2E1A-4F2D-9993-A6715A2D1568}" type="datetimeFigureOut">
              <a:rPr lang="tr-TR" smtClean="0"/>
              <a:pPr/>
              <a:t>15.10.2020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D536418-0FD5-461E-B3B3-CEDFA28D6C76}" type="slidenum">
              <a:rPr lang="tr-TR" smtClean="0"/>
              <a:pPr/>
              <a:t>‹#›</a:t>
            </a:fld>
            <a:endParaRPr lang="tr-TR"/>
          </a:p>
        </p:txBody>
      </p:sp>
    </p:spTree>
    <p:extLst>
      <p:ext uri="{BB962C8B-B14F-4D97-AF65-F5344CB8AC3E}">
        <p14:creationId xmlns:p14="http://schemas.microsoft.com/office/powerpoint/2010/main" xmlns="" val="50319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B3B997C-2E1A-4F2D-9993-A6715A2D1568}" type="datetimeFigureOut">
              <a:rPr lang="tr-TR" smtClean="0"/>
              <a:pPr/>
              <a:t>15.10.2020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D536418-0FD5-461E-B3B3-CEDFA28D6C76}" type="slidenum">
              <a:rPr lang="tr-TR" smtClean="0"/>
              <a:pPr/>
              <a:t>‹#›</a:t>
            </a:fld>
            <a:endParaRPr lang="tr-TR"/>
          </a:p>
        </p:txBody>
      </p:sp>
    </p:spTree>
    <p:extLst>
      <p:ext uri="{BB962C8B-B14F-4D97-AF65-F5344CB8AC3E}">
        <p14:creationId xmlns:p14="http://schemas.microsoft.com/office/powerpoint/2010/main" xmlns="" val="86204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B3B997C-2E1A-4F2D-9993-A6715A2D1568}" type="datetimeFigureOut">
              <a:rPr lang="tr-TR" smtClean="0"/>
              <a:pPr/>
              <a:t>15.10.2020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D536418-0FD5-461E-B3B3-CEDFA28D6C76}" type="slidenum">
              <a:rPr lang="tr-TR" smtClean="0"/>
              <a:pPr/>
              <a:t>‹#›</a:t>
            </a:fld>
            <a:endParaRPr lang="tr-TR"/>
          </a:p>
        </p:txBody>
      </p:sp>
    </p:spTree>
    <p:extLst>
      <p:ext uri="{BB962C8B-B14F-4D97-AF65-F5344CB8AC3E}">
        <p14:creationId xmlns:p14="http://schemas.microsoft.com/office/powerpoint/2010/main" xmlns="" val="4280815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B3B997C-2E1A-4F2D-9993-A6715A2D1568}" type="datetimeFigureOut">
              <a:rPr lang="tr-TR" smtClean="0"/>
              <a:pPr/>
              <a:t>15.10.2020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D536418-0FD5-461E-B3B3-CEDFA28D6C76}" type="slidenum">
              <a:rPr lang="tr-TR" smtClean="0"/>
              <a:pPr/>
              <a:t>‹#›</a:t>
            </a:fld>
            <a:endParaRPr lang="tr-T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2857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B3B997C-2E1A-4F2D-9993-A6715A2D1568}" type="datetimeFigureOut">
              <a:rPr lang="tr-TR" smtClean="0"/>
              <a:pPr/>
              <a:t>15.10.2020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D536418-0FD5-461E-B3B3-CEDFA28D6C76}" type="slidenum">
              <a:rPr lang="tr-TR" smtClean="0"/>
              <a:pPr/>
              <a:t>‹#›</a:t>
            </a:fld>
            <a:endParaRPr lang="tr-TR"/>
          </a:p>
        </p:txBody>
      </p:sp>
    </p:spTree>
    <p:extLst>
      <p:ext uri="{BB962C8B-B14F-4D97-AF65-F5344CB8AC3E}">
        <p14:creationId xmlns:p14="http://schemas.microsoft.com/office/powerpoint/2010/main" xmlns="" val="868457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B3B997C-2E1A-4F2D-9993-A6715A2D1568}" type="datetimeFigureOut">
              <a:rPr lang="tr-TR" smtClean="0"/>
              <a:pPr/>
              <a:t>15.10.2020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D536418-0FD5-461E-B3B3-CEDFA28D6C76}" type="slidenum">
              <a:rPr lang="tr-TR" smtClean="0"/>
              <a:pPr/>
              <a:t>‹#›</a:t>
            </a:fld>
            <a:endParaRPr lang="tr-TR"/>
          </a:p>
        </p:txBody>
      </p:sp>
    </p:spTree>
    <p:extLst>
      <p:ext uri="{BB962C8B-B14F-4D97-AF65-F5344CB8AC3E}">
        <p14:creationId xmlns:p14="http://schemas.microsoft.com/office/powerpoint/2010/main" xmlns="" val="342941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B3B997C-2E1A-4F2D-9993-A6715A2D1568}" type="datetimeFigureOut">
              <a:rPr lang="tr-TR" smtClean="0"/>
              <a:pPr/>
              <a:t>15.10.2020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D536418-0FD5-461E-B3B3-CEDFA28D6C76}" type="slidenum">
              <a:rPr lang="tr-TR" smtClean="0"/>
              <a:pPr/>
              <a:t>‹#›</a:t>
            </a:fld>
            <a:endParaRPr lang="tr-TR"/>
          </a:p>
        </p:txBody>
      </p:sp>
    </p:spTree>
    <p:extLst>
      <p:ext uri="{BB962C8B-B14F-4D97-AF65-F5344CB8AC3E}">
        <p14:creationId xmlns:p14="http://schemas.microsoft.com/office/powerpoint/2010/main" xmlns="" val="260394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B997C-2E1A-4F2D-9993-A6715A2D1568}" type="datetimeFigureOut">
              <a:rPr lang="tr-TR" smtClean="0"/>
              <a:pPr/>
              <a:t>15.10.2020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D536418-0FD5-461E-B3B3-CEDFA28D6C76}" type="slidenum">
              <a:rPr lang="tr-TR" smtClean="0"/>
              <a:pPr/>
              <a:t>‹#›</a:t>
            </a:fld>
            <a:endParaRPr lang="tr-TR"/>
          </a:p>
        </p:txBody>
      </p:sp>
    </p:spTree>
    <p:extLst>
      <p:ext uri="{BB962C8B-B14F-4D97-AF65-F5344CB8AC3E}">
        <p14:creationId xmlns:p14="http://schemas.microsoft.com/office/powerpoint/2010/main" xmlns="" val="54272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smtClean="0"/>
              <a:t>Asıl başlık stili için tıklatın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B3B997C-2E1A-4F2D-9993-A6715A2D1568}" type="datetimeFigureOut">
              <a:rPr lang="tr-TR" smtClean="0"/>
              <a:pPr/>
              <a:t>15.10.2020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D536418-0FD5-461E-B3B3-CEDFA28D6C76}" type="slidenum">
              <a:rPr lang="tr-TR" smtClean="0"/>
              <a:pPr/>
              <a:t>‹#›</a:t>
            </a:fld>
            <a:endParaRPr lang="tr-TR"/>
          </a:p>
        </p:txBody>
      </p:sp>
    </p:spTree>
    <p:extLst>
      <p:ext uri="{BB962C8B-B14F-4D97-AF65-F5344CB8AC3E}">
        <p14:creationId xmlns:p14="http://schemas.microsoft.com/office/powerpoint/2010/main" xmlns="" val="303226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B3B997C-2E1A-4F2D-9993-A6715A2D1568}" type="datetimeFigureOut">
              <a:rPr lang="tr-TR" smtClean="0"/>
              <a:pPr/>
              <a:t>15.10.2020</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536418-0FD5-461E-B3B3-CEDFA28D6C76}" type="slidenum">
              <a:rPr lang="tr-TR" smtClean="0"/>
              <a:pPr/>
              <a:t>‹#›</a:t>
            </a:fld>
            <a:endParaRPr lang="tr-TR"/>
          </a:p>
        </p:txBody>
      </p:sp>
    </p:spTree>
    <p:extLst>
      <p:ext uri="{BB962C8B-B14F-4D97-AF65-F5344CB8AC3E}">
        <p14:creationId xmlns:p14="http://schemas.microsoft.com/office/powerpoint/2010/main" xmlns="" val="326618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B3B997C-2E1A-4F2D-9993-A6715A2D1568}" type="datetimeFigureOut">
              <a:rPr lang="tr-TR" smtClean="0"/>
              <a:pPr/>
              <a:t>15.10.2020</a:t>
            </a:fld>
            <a:endParaRPr lang="tr-T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D536418-0FD5-461E-B3B3-CEDFA28D6C76}" type="slidenum">
              <a:rPr lang="tr-TR" smtClean="0"/>
              <a:pPr/>
              <a:t>‹#›</a:t>
            </a:fld>
            <a:endParaRPr lang="tr-TR"/>
          </a:p>
        </p:txBody>
      </p:sp>
    </p:spTree>
    <p:extLst>
      <p:ext uri="{BB962C8B-B14F-4D97-AF65-F5344CB8AC3E}">
        <p14:creationId xmlns:p14="http://schemas.microsoft.com/office/powerpoint/2010/main" xmlns="" val="241823650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703166"/>
          </a:xfrm>
        </p:spPr>
        <p:txBody>
          <a:bodyPr>
            <a:normAutofit/>
          </a:bodyPr>
          <a:lstStyle/>
          <a:p>
            <a:pPr algn="ct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sz="2700" b="1" dirty="0" smtClean="0">
                <a:solidFill>
                  <a:srgbClr val="00B0F0"/>
                </a:solidFill>
                <a:latin typeface="Times New Roman" panose="02020603050405020304" pitchFamily="18" charset="0"/>
                <a:cs typeface="Times New Roman" panose="02020603050405020304" pitchFamily="18" charset="0"/>
              </a:rPr>
              <a:t>FARABİ MESLEKİ VE TEKNİK ANADOLU LİSESİ</a:t>
            </a:r>
            <a:r>
              <a:rPr lang="tr-TR" sz="2700" b="1" dirty="0" smtClean="0">
                <a:latin typeface="Times New Roman" panose="02020603050405020304" pitchFamily="18" charset="0"/>
                <a:cs typeface="Times New Roman" panose="02020603050405020304" pitchFamily="18" charset="0"/>
              </a:rPr>
              <a:t/>
            </a:r>
            <a:br>
              <a:rPr lang="tr-TR" sz="2700" b="1" dirty="0" smtClean="0">
                <a:latin typeface="Times New Roman" panose="02020603050405020304" pitchFamily="18" charset="0"/>
                <a:cs typeface="Times New Roman" panose="02020603050405020304" pitchFamily="18" charset="0"/>
              </a:rPr>
            </a:br>
            <a:r>
              <a:rPr lang="tr-TR" sz="2700" b="1" dirty="0" smtClean="0">
                <a:latin typeface="Times New Roman" panose="02020603050405020304" pitchFamily="18" charset="0"/>
                <a:cs typeface="Times New Roman" panose="02020603050405020304" pitchFamily="18" charset="0"/>
              </a:rPr>
              <a:t/>
            </a:r>
            <a:br>
              <a:rPr lang="tr-TR" sz="2700" b="1" dirty="0" smtClean="0">
                <a:latin typeface="Times New Roman" panose="02020603050405020304" pitchFamily="18" charset="0"/>
                <a:cs typeface="Times New Roman" panose="02020603050405020304" pitchFamily="18" charset="0"/>
              </a:rPr>
            </a:br>
            <a:r>
              <a:rPr lang="tr-TR" sz="2700" b="1" dirty="0" smtClean="0">
                <a:solidFill>
                  <a:srgbClr val="FF0000"/>
                </a:solidFill>
                <a:latin typeface="Times New Roman" panose="02020603050405020304" pitchFamily="18" charset="0"/>
                <a:cs typeface="Times New Roman" panose="02020603050405020304" pitchFamily="18" charset="0"/>
              </a:rPr>
              <a:t>EĞİTİM KURUMLARINDA HİJYEN ŞARTLARININ GELİŞTİRİLMESİ, COVID-19 ENFEKSİYON ÖNLEME VE KONTROL KILAVUZU</a:t>
            </a:r>
            <a:r>
              <a:rPr lang="tr-TR" b="1" dirty="0" smtClean="0">
                <a:solidFill>
                  <a:srgbClr val="FF0000"/>
                </a:solidFill>
                <a:latin typeface="Times New Roman" panose="02020603050405020304" pitchFamily="18" charset="0"/>
                <a:cs typeface="Times New Roman" panose="02020603050405020304" pitchFamily="18" charset="0"/>
              </a:rPr>
              <a:t/>
            </a:r>
            <a:br>
              <a:rPr lang="tr-TR" b="1" dirty="0" smtClean="0">
                <a:solidFill>
                  <a:srgbClr val="FF0000"/>
                </a:solidFill>
                <a:latin typeface="Times New Roman" panose="02020603050405020304" pitchFamily="18" charset="0"/>
                <a:cs typeface="Times New Roman" panose="02020603050405020304" pitchFamily="18" charset="0"/>
              </a:rPr>
            </a:br>
            <a:r>
              <a:rPr lang="tr-TR" dirty="0" smtClean="0"/>
              <a:t/>
            </a:r>
            <a:br>
              <a:rPr lang="tr-TR" dirty="0" smtClean="0"/>
            </a:br>
            <a:endParaRPr lang="tr-TR" b="1"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545606"/>
            <a:ext cx="3412878" cy="1838422"/>
          </a:xfrm>
        </p:spPr>
      </p:pic>
      <p:sp>
        <p:nvSpPr>
          <p:cNvPr id="5" name="Metin kutusu 4"/>
          <p:cNvSpPr txBox="1"/>
          <p:nvPr/>
        </p:nvSpPr>
        <p:spPr>
          <a:xfrm>
            <a:off x="1896243" y="222755"/>
            <a:ext cx="8839200" cy="1600438"/>
          </a:xfrm>
          <a:prstGeom prst="rect">
            <a:avLst/>
          </a:prstGeom>
          <a:noFill/>
        </p:spPr>
        <p:txBody>
          <a:bodyPr wrap="square" rtlCol="0">
            <a:spAutoFit/>
          </a:bodyPr>
          <a:lstStyle/>
          <a:p>
            <a:pPr algn="ctr"/>
            <a:endParaRPr lang="tr-TR" b="1" cap="all" dirty="0" smtClean="0"/>
          </a:p>
          <a:p>
            <a:pPr algn="ctr"/>
            <a:endParaRPr lang="tr-TR" sz="1600" cap="all" dirty="0" smtClean="0">
              <a:latin typeface="Times New Roman" pitchFamily="18" charset="0"/>
              <a:cs typeface="Times New Roman" pitchFamily="18" charset="0"/>
            </a:endParaRPr>
          </a:p>
          <a:p>
            <a:pPr algn="ctr"/>
            <a:r>
              <a:rPr lang="tr-TR" sz="1600" cap="all" dirty="0" smtClean="0">
                <a:latin typeface="Times New Roman" pitchFamily="18" charset="0"/>
                <a:cs typeface="Times New Roman" pitchFamily="18" charset="0"/>
              </a:rPr>
              <a:t>T.C </a:t>
            </a:r>
          </a:p>
          <a:p>
            <a:pPr algn="ctr"/>
            <a:r>
              <a:rPr lang="tr-TR" sz="1600" cap="all" dirty="0" smtClean="0">
                <a:latin typeface="Times New Roman" pitchFamily="18" charset="0"/>
                <a:cs typeface="Times New Roman" pitchFamily="18" charset="0"/>
              </a:rPr>
              <a:t>İSLAHİYE KAYMAKAMLIĞI</a:t>
            </a:r>
            <a:endParaRPr lang="tr-TR" sz="1600" cap="all" dirty="0">
              <a:latin typeface="Times New Roman" pitchFamily="18" charset="0"/>
              <a:cs typeface="Times New Roman" pitchFamily="18" charset="0"/>
            </a:endParaRPr>
          </a:p>
          <a:p>
            <a:pPr algn="ctr"/>
            <a:r>
              <a:rPr lang="tr-TR" sz="1600" dirty="0" smtClean="0">
                <a:latin typeface="Times New Roman" pitchFamily="18" charset="0"/>
                <a:cs typeface="Times New Roman" pitchFamily="18" charset="0"/>
              </a:rPr>
              <a:t>Farabi Mesleki ve Teknik Anadolu Lisesi</a:t>
            </a:r>
            <a:endParaRPr lang="tr-TR" sz="1600" dirty="0">
              <a:latin typeface="Times New Roman" pitchFamily="18" charset="0"/>
              <a:cs typeface="Times New Roman" pitchFamily="18" charset="0"/>
            </a:endParaRPr>
          </a:p>
          <a:p>
            <a:pPr algn="ctr"/>
            <a:endParaRPr lang="tr-TR" sz="1600" dirty="0">
              <a:latin typeface="Times New Roman" pitchFamily="18" charset="0"/>
              <a:cs typeface="Times New Roman" pitchFamily="18" charset="0"/>
            </a:endParaRPr>
          </a:p>
        </p:txBody>
      </p:sp>
      <p:pic>
        <p:nvPicPr>
          <p:cNvPr id="6" name="5 Resim" descr="deneme2.jpg"/>
          <p:cNvPicPr>
            <a:picLocks noChangeAspect="1"/>
          </p:cNvPicPr>
          <p:nvPr/>
        </p:nvPicPr>
        <p:blipFill>
          <a:blip r:embed="rId4" cstate="print"/>
          <a:stretch>
            <a:fillRect/>
          </a:stretch>
        </p:blipFill>
        <p:spPr>
          <a:xfrm>
            <a:off x="9911751" y="465826"/>
            <a:ext cx="1741627" cy="1716386"/>
          </a:xfrm>
          <a:prstGeom prst="rect">
            <a:avLst/>
          </a:prstGeom>
        </p:spPr>
      </p:pic>
    </p:spTree>
    <p:extLst>
      <p:ext uri="{BB962C8B-B14F-4D97-AF65-F5344CB8AC3E}">
        <p14:creationId xmlns:p14="http://schemas.microsoft.com/office/powerpoint/2010/main" xmlns="" val="1824050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43493"/>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KORUNMA VE KONTROL ÖNLEMLERİ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Hazırlık</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Bu kılavuz kapsamındaki faaliyetlerin planlanması ve uygulanması sırasında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özel grupların erişilebilirliği dikkate alınmalıdır.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Kuruluş, Hijyen, Enfeksiyon Önleme ve Kontrol İçin Eylem Plan(</a:t>
            </a:r>
            <a:r>
              <a:rPr lang="tr-TR" sz="2000" dirty="0" err="1" smtClean="0">
                <a:latin typeface="Times New Roman" panose="02020603050405020304" pitchFamily="18" charset="0"/>
                <a:cs typeface="Times New Roman" panose="02020603050405020304" pitchFamily="18" charset="0"/>
              </a:rPr>
              <a:t>lar</a:t>
            </a:r>
            <a:r>
              <a:rPr lang="tr-TR" sz="2000" dirty="0" smtClean="0">
                <a:latin typeface="Times New Roman" panose="02020603050405020304" pitchFamily="18" charset="0"/>
                <a:cs typeface="Times New Roman" panose="02020603050405020304" pitchFamily="18" charset="0"/>
              </a:rPr>
              <a:t>)ı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kapsamında uygulayacağı kontrol önlemleri hiyerarşisini oluşturmalıdır.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579486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049530"/>
          </a:xfrm>
        </p:spPr>
        <p:txBody>
          <a:bodyPr>
            <a:normAutofit/>
          </a:bodyPr>
          <a:lstStyle/>
          <a:p>
            <a:pPr algn="ctr"/>
            <a:r>
              <a:rPr lang="tr-TR" sz="2000" dirty="0" smtClean="0">
                <a:latin typeface="Times New Roman" panose="02020603050405020304" pitchFamily="18" charset="0"/>
                <a:cs typeface="Times New Roman" panose="02020603050405020304" pitchFamily="18" charset="0"/>
              </a:rPr>
              <a:t>Bu hiyerarşi en az;</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Semptomları olan kişilerin erken tanınması,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Sağlık otoritesine bildirilmesi, raporlanması,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Kişilerin erken izolasyonu,</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Kişilerin sağlık kuruluşuna nakledilmesi, naklinin sağlanması,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Doğrulanmış salgın hastalığı olan kişinin iyileşmesi sonrasında en az sağlık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otoritelerince belirlenen süre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izolasyon sonrasında kuruluşa dönmesinin sağlanması hususlarını içermelidir.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969544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60366"/>
          </a:xfrm>
        </p:spPr>
        <p:txBody>
          <a:bodyPr>
            <a:normAutofit/>
          </a:bodyPr>
          <a:lstStyle/>
          <a:p>
            <a:pPr algn="ct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Kuruluş aşağıdaki hususlar dahil olmak üzere gerekli olan iç ve dış iletişimleri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planlamalı, belirlemelidir.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 Ne ile ilgili iletişim kuracağını,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 Ne zaman iletişim kuracağını,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c. Kiminle iletişim kuracağını,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 Nasıl iletişim kuracağını,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e. Kimin iletişim kuracağını.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İletişim planları en az acil iletişim numaralarını, yönetici personel acil durum</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iletişim bilgilerini de içerecek şekilde belirlenmelidir.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03439" y="2654622"/>
            <a:ext cx="3303106" cy="1986651"/>
          </a:xfrm>
          <a:prstGeom prst="rect">
            <a:avLst/>
          </a:prstGeom>
        </p:spPr>
      </p:pic>
    </p:spTree>
    <p:extLst>
      <p:ext uri="{BB962C8B-B14F-4D97-AF65-F5344CB8AC3E}">
        <p14:creationId xmlns:p14="http://schemas.microsoft.com/office/powerpoint/2010/main" xmlns="" val="1906708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40475"/>
          </a:xfrm>
        </p:spPr>
        <p:txBody>
          <a:bodyPr>
            <a:normAutofit/>
          </a:bodyPr>
          <a:lstStyle/>
          <a:p>
            <a:pPr algn="ct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1600" b="1" dirty="0" smtClean="0">
                <a:latin typeface="Times New Roman" panose="02020603050405020304" pitchFamily="18" charset="0"/>
                <a:cs typeface="Times New Roman" panose="02020603050405020304" pitchFamily="18" charset="0"/>
              </a:rPr>
              <a:t>KORUNMA VE KONTROL ÖNLEMLERİ</a:t>
            </a:r>
            <a:br>
              <a:rPr lang="tr-TR" sz="1600" b="1" dirty="0" smtClean="0">
                <a:latin typeface="Times New Roman" panose="02020603050405020304" pitchFamily="18" charset="0"/>
                <a:cs typeface="Times New Roman" panose="02020603050405020304" pitchFamily="18" charset="0"/>
              </a:rPr>
            </a:br>
            <a:r>
              <a:rPr lang="tr-TR" sz="1600" b="1" dirty="0" smtClean="0">
                <a:latin typeface="Times New Roman" panose="02020603050405020304" pitchFamily="18" charset="0"/>
                <a:cs typeface="Times New Roman" panose="02020603050405020304" pitchFamily="18" charset="0"/>
              </a:rPr>
              <a:t/>
            </a:r>
            <a:br>
              <a:rPr lang="tr-TR" sz="1600" b="1" dirty="0" smtClean="0">
                <a:latin typeface="Times New Roman" panose="02020603050405020304" pitchFamily="18" charset="0"/>
                <a:cs typeface="Times New Roman" panose="02020603050405020304" pitchFamily="18" charset="0"/>
              </a:rPr>
            </a:br>
            <a:r>
              <a:rPr lang="tr-TR" sz="1600" b="1" dirty="0" smtClean="0">
                <a:latin typeface="Times New Roman" panose="02020603050405020304" pitchFamily="18" charset="0"/>
                <a:cs typeface="Times New Roman" panose="02020603050405020304" pitchFamily="18" charset="0"/>
              </a:rPr>
              <a:t> Hazırlık</a:t>
            </a: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Kuruluş; hijyen, enfeksiyon önleme ve kontrolünün oluşturulması, uygulanması,</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sürekliliğinin sağlanması için ihtiyaç duyulan kaynakları tespit ve temin etmelidir.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Kuruluş hijyen, enfeksiyon önleme ve kontrolün sağlanmasının etkili şekilde</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uygulanması ile proseslerin işletilmesi ve kontrolü için sorumlu olacak</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kişi/kişileri belirlemeli ve görevlendirmelidir.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Acil durumlarla başa çıkmak için görevde hazır, eğitilmiş en az 1 kişi belirlenmesi</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gerekmektedir.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Kuruluş tarafından; öğrencilerden sorumlu kişilerin veya ebeveynlerin herhangi</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bir salgın hastalık şüphesi durumunda öğrenciyi okula göndermeyerek</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yönetime bilgi vermesi sağlanmalıdır.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Kuruluş içerisinde salgın hastalık belirtisi gösteren personel/öğrencinin sağlık</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kuruluşuna sevki ile ilgili bir metot belirlenmesi ve uygulanması güvence altına</a:t>
            </a:r>
            <a:r>
              <a:rPr lang="tr-TR" sz="1600" dirty="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alınmalıdır.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76113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85057"/>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KORUNMA VE KONTROL ÖNLEMLERİ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Standart Enfeksiyon Kontrol Önlemleri (SEKÖ)</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Enfeksiyon Önleme ve Kontrol Eylem Planlaması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Standart Enfeksiyon Kontrol Önlemleri (SEKÖ), bulaşıcı ajanların hem bilinen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hem de bilinmeyen kaynaklardan bulaşma riskini azaltmak için gerekli olan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temel enfeksiyon önleme ve kontrol önlemleridir.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Enfeksiyon kaynağı; kan ve diğer vücut sıvıları, salgılar ve çıkartılar (ter hariç),</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hasta çıkartıları ile </a:t>
            </a:r>
            <a:r>
              <a:rPr lang="tr-TR" sz="2000" dirty="0" err="1" smtClean="0">
                <a:latin typeface="Times New Roman" panose="02020603050405020304" pitchFamily="18" charset="0"/>
                <a:cs typeface="Times New Roman" panose="02020603050405020304" pitchFamily="18" charset="0"/>
              </a:rPr>
              <a:t>kontamine</a:t>
            </a:r>
            <a:r>
              <a:rPr lang="tr-TR" sz="2000" dirty="0" smtClean="0">
                <a:latin typeface="Times New Roman" panose="02020603050405020304" pitchFamily="18" charset="0"/>
                <a:cs typeface="Times New Roman" panose="02020603050405020304" pitchFamily="18" charset="0"/>
              </a:rPr>
              <a:t> olmuş ve hasta ortamında bulunan herhangi bir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donanım veya ürün olabilir.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51564" y="5567300"/>
            <a:ext cx="4156363" cy="905001"/>
          </a:xfrm>
          <a:prstGeom prst="rect">
            <a:avLst/>
          </a:prstGeom>
        </p:spPr>
      </p:pic>
    </p:spTree>
    <p:extLst>
      <p:ext uri="{BB962C8B-B14F-4D97-AF65-F5344CB8AC3E}">
        <p14:creationId xmlns:p14="http://schemas.microsoft.com/office/powerpoint/2010/main" xmlns="" val="1906634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29639"/>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KORUNMA VE KONTROL ÖNLEMLERİ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Bulaş Bazlı Önlemlerin (BBÖ) Planlanması</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SEKÖ, bulaşıcı bir ajanın çapraz bulaşmasını önlemek için tek başına yetersiz</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olduğunda Bulaş Bazlı Önlemler (BBÖ) uygulanır.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BBÖ, bilinen veya şüpheli bir </a:t>
            </a:r>
            <a:r>
              <a:rPr lang="tr-TR" sz="2000" dirty="0" err="1" smtClean="0">
                <a:latin typeface="Times New Roman" panose="02020603050405020304" pitchFamily="18" charset="0"/>
                <a:cs typeface="Times New Roman" panose="02020603050405020304" pitchFamily="18" charset="0"/>
              </a:rPr>
              <a:t>enfeksiyöz</a:t>
            </a:r>
            <a:r>
              <a:rPr lang="tr-TR" sz="2000" dirty="0" smtClean="0">
                <a:latin typeface="Times New Roman" panose="02020603050405020304" pitchFamily="18" charset="0"/>
                <a:cs typeface="Times New Roman" panose="02020603050405020304" pitchFamily="18" charset="0"/>
              </a:rPr>
              <a:t> etken ile </a:t>
            </a:r>
            <a:r>
              <a:rPr lang="tr-TR" sz="2000" dirty="0" err="1" smtClean="0">
                <a:latin typeface="Times New Roman" panose="02020603050405020304" pitchFamily="18" charset="0"/>
                <a:cs typeface="Times New Roman" panose="02020603050405020304" pitchFamily="18" charset="0"/>
              </a:rPr>
              <a:t>enfekte</a:t>
            </a:r>
            <a:r>
              <a:rPr lang="tr-TR" sz="2000" dirty="0" smtClean="0">
                <a:latin typeface="Times New Roman" panose="02020603050405020304" pitchFamily="18" charset="0"/>
                <a:cs typeface="Times New Roman" panose="02020603050405020304" pitchFamily="18" charset="0"/>
              </a:rPr>
              <a:t> olan bir hastaya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hizmet sunumu sırasında gerekli olan ek enfeksiyon kontrol önlemleridir.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BBÖ, bulaşıcı etken bulaş yolu ile kategorize edilir.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050039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74220"/>
          </a:xfrm>
        </p:spPr>
        <p:txBody>
          <a:bodyPr>
            <a:normAutofit/>
          </a:bodyPr>
          <a:lstStyle/>
          <a:p>
            <a:pPr algn="ct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KORUNMA VE KONTROL ÖNLEMLERİ</a:t>
            </a:r>
            <a:br>
              <a:rPr lang="tr-TR" sz="2000" b="1" dirty="0" smtClean="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Bulaş Bazlı Önlemlerin (BBÖ) Planlanması</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Bu önlemler genel olarak hijyen ve sanitasyondan kaynaklı salgın hastalık şüpheli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veya tanısı almış kişilere temas sırasında ve sonrasında yapılacak işlemlerdir: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 Kişinin izole edilmesinin ve izole kalmasının sağlanması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 Kişiye müdahale dahil, </a:t>
            </a:r>
            <a:r>
              <a:rPr lang="tr-TR" sz="2000" dirty="0" err="1" smtClean="0">
                <a:latin typeface="Times New Roman" panose="02020603050405020304" pitchFamily="18" charset="0"/>
                <a:cs typeface="Times New Roman" panose="02020603050405020304" pitchFamily="18" charset="0"/>
              </a:rPr>
              <a:t>kontamine</a:t>
            </a:r>
            <a:r>
              <a:rPr lang="tr-TR" sz="2000" dirty="0" smtClean="0">
                <a:latin typeface="Times New Roman" panose="02020603050405020304" pitchFamily="18" charset="0"/>
                <a:cs typeface="Times New Roman" panose="02020603050405020304" pitchFamily="18" charset="0"/>
              </a:rPr>
              <a:t> materyallerle iş ve işlem yapılırken uygun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KKD kullanılması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c. </a:t>
            </a:r>
            <a:r>
              <a:rPr lang="tr-TR" sz="2000" dirty="0" err="1" smtClean="0">
                <a:latin typeface="Times New Roman" panose="02020603050405020304" pitchFamily="18" charset="0"/>
                <a:cs typeface="Times New Roman" panose="02020603050405020304" pitchFamily="18" charset="0"/>
              </a:rPr>
              <a:t>Kontamine</a:t>
            </a:r>
            <a:r>
              <a:rPr lang="tr-TR" sz="2000" dirty="0" smtClean="0">
                <a:latin typeface="Times New Roman" panose="02020603050405020304" pitchFamily="18" charset="0"/>
                <a:cs typeface="Times New Roman" panose="02020603050405020304" pitchFamily="18" charset="0"/>
              </a:rPr>
              <a:t> malzeme ve alanlar için uygun dezenfeksiyon işlemlerinin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yapılması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 El hijyeni sağlanması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e. Hastalık şüphesi veya tanı almış kişinin bulunduğu ortamın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havalandırılmasının</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sağlanması</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610845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15784"/>
          </a:xfrm>
        </p:spPr>
        <p:txBody>
          <a:bodyPr>
            <a:normAutofit/>
          </a:bodyPr>
          <a:lstStyle/>
          <a:p>
            <a:pPr algn="ctr"/>
            <a:r>
              <a:rPr lang="tr-TR" sz="2000" dirty="0" smtClean="0">
                <a:latin typeface="Times New Roman" panose="02020603050405020304" pitchFamily="18" charset="0"/>
                <a:cs typeface="Times New Roman" panose="02020603050405020304" pitchFamily="18" charset="0"/>
              </a:rPr>
              <a:t> </a:t>
            </a:r>
            <a:r>
              <a:rPr lang="tr-TR" sz="3200" b="1" dirty="0" smtClean="0">
                <a:latin typeface="Times New Roman" panose="02020603050405020304" pitchFamily="18" charset="0"/>
                <a:cs typeface="Times New Roman" panose="02020603050405020304" pitchFamily="18" charset="0"/>
              </a:rPr>
              <a:t>KORUNMA VE KONTROL ÖNLEMLERİ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Hijyen ve Sanitasyon Yetersizliğinden Kaynaklı Salgın</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Hastalık Belirtileri Gösteren/Doğrulanan Kişilere Yapılacak</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İşlemler</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Kuruluş; öğrencilerden, çalışanlardan, ziyaretçilerden veya üçüncü kişilerden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birinin salgın hastalık belirtileri gösterdiği durumlarda; Hijyen, Enfeksiyon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Önleme ve Kontrol İçin Eylem Planına uygun hareket etmelidir.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Belirti gösteren kişinin diğer kişiler ile temasını en aza indirmek üzere derhal</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eylem planına uygun işlemler yapılmalıdır.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70948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85057"/>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UYGULAMAYA YÖNELİK ÖNLEMLER</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Fiziki </a:t>
            </a:r>
            <a:r>
              <a:rPr lang="tr-TR" sz="3200" b="1" dirty="0" smtClean="0">
                <a:latin typeface="Times New Roman" panose="02020603050405020304" pitchFamily="18" charset="0"/>
                <a:cs typeface="Times New Roman" panose="02020603050405020304" pitchFamily="18" charset="0"/>
              </a:rPr>
              <a:t>Mesafe</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Damlacık </a:t>
            </a:r>
            <a:r>
              <a:rPr lang="tr-TR" sz="2000" dirty="0">
                <a:latin typeface="Times New Roman" panose="02020603050405020304" pitchFamily="18" charset="0"/>
                <a:cs typeface="Times New Roman" panose="02020603050405020304" pitchFamily="18" charset="0"/>
              </a:rPr>
              <a:t>yayılımını önlemek için en az 1 metre mesafe belirlenmiştir. Bu mesafe mutlak bir değer olmayıp minimum olarak düşünülmelidir. Mümkün olduğu yerlerde güvenli mesafenin daha fazla (örneğin 1,5-2 m) belirlenmesi tavsiye edilir. Klimalı veya havalandırma sistemlerinin olduğu alanlarda bu mesafe daha da fazla olabilir</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H</a:t>
            </a:r>
            <a:r>
              <a:rPr lang="tr-TR" sz="2000" dirty="0" smtClean="0">
                <a:latin typeface="Times New Roman" panose="02020603050405020304" pitchFamily="18" charset="0"/>
                <a:cs typeface="Times New Roman" panose="02020603050405020304" pitchFamily="18" charset="0"/>
              </a:rPr>
              <a:t>er </a:t>
            </a:r>
            <a:r>
              <a:rPr lang="tr-TR" sz="2000" dirty="0">
                <a:latin typeface="Times New Roman" panose="02020603050405020304" pitchFamily="18" charset="0"/>
                <a:cs typeface="Times New Roman" panose="02020603050405020304" pitchFamily="18" charset="0"/>
              </a:rPr>
              <a:t>türlü toplantılarda fiziki mesafe kuralı uygulanmalıdır. Mümkünse toplantıların telekonferans aracılığıyla yapılması sağlanmalıdır.</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923330"/>
          </a:xfrm>
          <a:prstGeom prst="rect">
            <a:avLst/>
          </a:prstGeom>
          <a:noFill/>
        </p:spPr>
        <p:txBody>
          <a:bodyPr wrap="square" rtlCol="0">
            <a:spAutoFit/>
          </a:bodyPr>
          <a:lstStyle/>
          <a:p>
            <a:pPr algn="ctr"/>
            <a:r>
              <a:rPr lang="tr-TR" b="1" cap="all" smtClean="0"/>
              <a:t>T.C 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8892" y="5200142"/>
            <a:ext cx="3334215" cy="1057423"/>
          </a:xfrm>
          <a:prstGeom prst="rect">
            <a:avLst/>
          </a:prstGeom>
        </p:spPr>
      </p:pic>
    </p:spTree>
    <p:extLst>
      <p:ext uri="{BB962C8B-B14F-4D97-AF65-F5344CB8AC3E}">
        <p14:creationId xmlns:p14="http://schemas.microsoft.com/office/powerpoint/2010/main" xmlns="" val="3898708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85057"/>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UYGULAMAYA YÖNELİK ÖNLEMLER</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923330"/>
          </a:xfrm>
          <a:prstGeom prst="rect">
            <a:avLst/>
          </a:prstGeom>
          <a:noFill/>
        </p:spPr>
        <p:txBody>
          <a:bodyPr wrap="square" rtlCol="0">
            <a:spAutoFit/>
          </a:bodyPr>
          <a:lstStyle/>
          <a:p>
            <a:pPr algn="ctr"/>
            <a:r>
              <a:rPr lang="tr-TR" b="1" cap="all" smtClean="0"/>
              <a:t>T.C 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50473" y="2283103"/>
            <a:ext cx="8783276" cy="4286848"/>
          </a:xfrm>
          <a:prstGeom prst="rect">
            <a:avLst/>
          </a:prstGeom>
        </p:spPr>
      </p:pic>
    </p:spTree>
    <p:extLst>
      <p:ext uri="{BB962C8B-B14F-4D97-AF65-F5344CB8AC3E}">
        <p14:creationId xmlns:p14="http://schemas.microsoft.com/office/powerpoint/2010/main" xmlns="" val="3125024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9491" y="365125"/>
            <a:ext cx="11388435" cy="6160366"/>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OKULUM TEMİZ BELGESİ</a:t>
            </a: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Devlet okullarının Milli Eğitim Bakanlığına, özel okulların ise TSE'ye</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başvuracak.</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Başvuru sonrasında uzman ekipler bu okulları yerinde denetleyip kontrol</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ve belgelendirmesini yapacak.</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Okulun büyüklüğüne göre denetimler, azami 2 günde tamamlanacak.</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Denetimden başarıyla geçen okullar da aynı hafta içinde 'Okulum Temiz</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Belgesi'ni alabilecek.</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Belge sayesinde çocuklarımız, hijyen şartları en üst seviyeye taşınmış,</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salgına karşı tedbirlerini almış güvenli ortamlarda eğitim-öğretim hayatına</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devam edebilecek.</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Ayrıca bu sayede velilerimiz, çocuklarını gönül rahatlığı içinde okullarına</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gönderebilecek.</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044574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85057"/>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UYGULAMAYA YÖNELİK ÖNLEMLER</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El Hijyeni</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El hijyeni, standart enfeksiyon kontrol önlemlerinin (SEKÖ) en kritik unsuru olup,</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kişisel enfeksiyon bulaşmasını azaltmak için gereklidir. Tüm personel, öğrenci,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veli, ziyaretçilere girişte ve mümkün olan uygun noktalarda el yıkama imkânı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sağlanmalıdır.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Bunun mümkün olmadığı noktalarda ve alanlarda eller %70 alkol bazlı antiseptik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madde ile ovulmalı ve temizlenmelidir.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197789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18802"/>
          </a:xfrm>
        </p:spPr>
        <p:txBody>
          <a:bodyPr>
            <a:normAutofit/>
          </a:bodyPr>
          <a:lstStyle/>
          <a:p>
            <a:pPr algn="ctr"/>
            <a:r>
              <a:rPr lang="tr-TR" sz="2000" dirty="0" smtClean="0">
                <a:latin typeface="Times New Roman" panose="02020603050405020304" pitchFamily="18" charset="0"/>
                <a:cs typeface="Times New Roman" panose="02020603050405020304" pitchFamily="18" charset="0"/>
              </a:rPr>
              <a:t>El hijyeni sağlanmadan önce;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 Kolların sıvanması (mümkünse dirseklere kadar),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 Bilezik, yüzük vb. takıların çıkartılması,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c. Tırnakların temiz ve kısa olması; takma tırnakların veya tırnak ürünlerinin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çıkartıldığından emin olunması,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 Cilt bütünlüğü bozulmuş, yara, kesik vb. yerlerin su geçirmez bir tampon ile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kapatılması hususlarında bilgilendirme yapılmalıdır.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848687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85057"/>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UYGULAMAYA YÖNELİK ÖNLEMLER</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El Hijyeni</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94888" y="2860274"/>
            <a:ext cx="8402223" cy="3686689"/>
          </a:xfrm>
          <a:prstGeom prst="rect">
            <a:avLst/>
          </a:prstGeom>
        </p:spPr>
      </p:pic>
    </p:spTree>
    <p:extLst>
      <p:ext uri="{BB962C8B-B14F-4D97-AF65-F5344CB8AC3E}">
        <p14:creationId xmlns:p14="http://schemas.microsoft.com/office/powerpoint/2010/main" xmlns="" val="857168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26620"/>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UYGULAMAYA YÖNELİK ÖNLEMLER</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El Hijyeni</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El Yıkama ve Ovalama Tekniği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El hijyeni, ellerin kirliliği veya gözle görülür şekilde </a:t>
            </a:r>
            <a:r>
              <a:rPr lang="tr-TR" sz="2000" dirty="0" err="1" smtClean="0">
                <a:latin typeface="Times New Roman" panose="02020603050405020304" pitchFamily="18" charset="0"/>
                <a:cs typeface="Times New Roman" panose="02020603050405020304" pitchFamily="18" charset="0"/>
              </a:rPr>
              <a:t>bulaşı</a:t>
            </a:r>
            <a:r>
              <a:rPr lang="tr-TR" sz="2000" dirty="0" smtClean="0">
                <a:latin typeface="Times New Roman" panose="02020603050405020304" pitchFamily="18" charset="0"/>
                <a:cs typeface="Times New Roman" panose="02020603050405020304" pitchFamily="18" charset="0"/>
              </a:rPr>
              <a:t> olduğu durumlarda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sabun ve su ile el yıkanması ve rutin el hijyeni için alkol bazlı el antiseptiği ile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temizlenmesi işlemlerini kapsar.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El yıkama, virüsü etkisiz hale getirmek için iyice ve yeterli bir süre en az 20</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saniye yapılmalıdır.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873219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95893"/>
          </a:xfrm>
        </p:spPr>
        <p:txBody>
          <a:bodyPr/>
          <a:lstStyle/>
          <a:p>
            <a:pPr algn="ctr"/>
            <a:endParaRPr lang="tr-TR" b="1"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4907" y="1426128"/>
            <a:ext cx="6271403" cy="4861484"/>
          </a:xfrm>
          <a:prstGeom prst="rect">
            <a:avLst/>
          </a:prstGeom>
        </p:spPr>
      </p:pic>
    </p:spTree>
    <p:extLst>
      <p:ext uri="{BB962C8B-B14F-4D97-AF65-F5344CB8AC3E}">
        <p14:creationId xmlns:p14="http://schemas.microsoft.com/office/powerpoint/2010/main" xmlns="" val="564777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54330"/>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UYGULAMAYA YÖNELİK ÖNLEMLER</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El Hijyeni</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Tüm personel ve öğrenciler için antiseptik dispanserleri çalışma alanı içinde en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yakın noktaya konumlandırılmalı, bunun mümkün olmadığı durumlarda cep</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antiseptikleri kullanılmalıdır. Antiseptik madde kullanım tekniği, elleri arındırmak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ve virüsü </a:t>
            </a:r>
            <a:r>
              <a:rPr lang="tr-TR" sz="2000" dirty="0" err="1" smtClean="0">
                <a:latin typeface="Times New Roman" panose="02020603050405020304" pitchFamily="18" charset="0"/>
                <a:cs typeface="Times New Roman" panose="02020603050405020304" pitchFamily="18" charset="0"/>
              </a:rPr>
              <a:t>inaktive</a:t>
            </a:r>
            <a:r>
              <a:rPr lang="tr-TR" sz="2000" dirty="0" smtClean="0">
                <a:latin typeface="Times New Roman" panose="02020603050405020304" pitchFamily="18" charset="0"/>
                <a:cs typeface="Times New Roman" panose="02020603050405020304" pitchFamily="18" charset="0"/>
              </a:rPr>
              <a:t> etmek için iyi bir şekilde ve yeterli bir süre (20 ile 30 saniye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arasında) uygulanmalıdır.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Suyun bulunmadığı veya suya ulaşılmasının zaman alacağı durumlar gibi el</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hijyenini sağlamaya yönelik imkanlar olmadığında, kişilerin alkol bazlı antiseptik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ile ovalama işlemi yapmaları sağlanmalıdır. Ancak özellikle ilk fırsatta ellerin</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yıkaması önerilmelidir.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520801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82039"/>
          </a:xfrm>
        </p:spPr>
        <p:txBody>
          <a:bodyPr/>
          <a:lstStyle/>
          <a:p>
            <a:pPr algn="ctr"/>
            <a:endParaRPr lang="tr-TR" b="1"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13804" y="1400605"/>
            <a:ext cx="7306573" cy="4376479"/>
          </a:xfrm>
          <a:prstGeom prst="rect">
            <a:avLst/>
          </a:prstGeom>
        </p:spPr>
      </p:pic>
    </p:spTree>
    <p:extLst>
      <p:ext uri="{BB962C8B-B14F-4D97-AF65-F5344CB8AC3E}">
        <p14:creationId xmlns:p14="http://schemas.microsoft.com/office/powerpoint/2010/main" xmlns="" val="653180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71202"/>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UYGULAMAYA YÖNELİK ÖNLEMLER</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Solunum Hijyeni ve Öksürük/Hapşırık Adabı</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'Yakala, Çöpe at, Öldür (Bertaraf et): Salgın hastalıkların bulaşmasını en aza indirmek için potansiyel önlemlere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yönelik öğrenci, personel, ziyaretçiler ve ilgili kişiler solunum hijyeni ve öksürük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adabı konusunda teşvik edilmelidir. Bu teşvik görünür yerlere (giriş, asansörler,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koridor gibi sık kullanılan alanlara) görsel/yazılı afiş ve poster olarak konulması şeklinde olabilir.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 Hapşırma, öksürme veya burun akıntısını silmek ve burnu temizlemek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(sümkürmek) için tek kullanımlık mendil kullanılmalıdır. Mendil en yakın atık kumbarasına atılmalıdır.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86164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71202"/>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UYGULAMAYA YÖNELİK ÖNLEMLER</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Solunum Hijyeni ve Öksürük/Hapşırık Adabı</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 Kişiler için kâğıt mendil, tercihen elle temas etmeden açılabilir-kapanabilir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pedallı, sensörlü vb. atık kumbaraları ve el hijyeni sağlamak için kullanılan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ekipman temin edilmelidir.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c. Mendil kullanılmasından, öksürme, hapşırma veya solunum salgıları ve</a:t>
            </a:r>
            <a:br>
              <a:rPr lang="tr-TR" sz="2000" dirty="0" smtClean="0">
                <a:latin typeface="Times New Roman" panose="02020603050405020304" pitchFamily="18" charset="0"/>
                <a:cs typeface="Times New Roman" panose="02020603050405020304" pitchFamily="18" charset="0"/>
              </a:rPr>
            </a:br>
            <a:r>
              <a:rPr lang="tr-TR" sz="2000" dirty="0" err="1" smtClean="0">
                <a:latin typeface="Times New Roman" panose="02020603050405020304" pitchFamily="18" charset="0"/>
                <a:cs typeface="Times New Roman" panose="02020603050405020304" pitchFamily="18" charset="0"/>
              </a:rPr>
              <a:t>kontamine</a:t>
            </a:r>
            <a:r>
              <a:rPr lang="tr-TR" sz="2000" dirty="0" smtClean="0">
                <a:latin typeface="Times New Roman" panose="02020603050405020304" pitchFamily="18" charset="0"/>
                <a:cs typeface="Times New Roman" panose="02020603050405020304" pitchFamily="18" charset="0"/>
              </a:rPr>
              <a:t> nesnelerle herhangi bir temastan sonra eller (mümkünse sabun ve su</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kullanarak, aksi halde alkol bazlı el antiseptiği kullanarak) temizlenmelidir.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14603" y="5351238"/>
            <a:ext cx="3362794" cy="1143160"/>
          </a:xfrm>
          <a:prstGeom prst="rect">
            <a:avLst/>
          </a:prstGeom>
        </p:spPr>
      </p:pic>
    </p:spTree>
    <p:extLst>
      <p:ext uri="{BB962C8B-B14F-4D97-AF65-F5344CB8AC3E}">
        <p14:creationId xmlns:p14="http://schemas.microsoft.com/office/powerpoint/2010/main" xmlns="" val="1760687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71202"/>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UYGULAMAYA YÖNELİK ÖNLEMLER</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Solunum Hijyeni ve Öksürük/Hapşırık Adabı</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pic>
        <p:nvPicPr>
          <p:cNvPr id="7"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70365" y="3490465"/>
            <a:ext cx="8326580" cy="2915057"/>
          </a:xfrm>
          <a:prstGeom prst="rect">
            <a:avLst/>
          </a:prstGeom>
        </p:spPr>
      </p:pic>
    </p:spTree>
    <p:extLst>
      <p:ext uri="{BB962C8B-B14F-4D97-AF65-F5344CB8AC3E}">
        <p14:creationId xmlns:p14="http://schemas.microsoft.com/office/powerpoint/2010/main" xmlns="" val="2178067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897130"/>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KAPSAM VE AMAÇ</a:t>
            </a: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Bu Hijyen, Enfeksiyon Önleme ve Kontrol İçin Eylem Planı, tutarlı ve esnek bir yaklaşımla;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COVID-19 için eğitim kurumumuzu bilgilendirmek ve öneriler vermek,  okulumuza, enfeksiyon önleme ve kontrol prosedürleri hakkında bilgi sağlamak amacıyla hazırlanmıştır. </a:t>
            </a:r>
            <a:endParaRPr lang="tr-TR" sz="2000" b="1"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477328"/>
          </a:xfrm>
          <a:prstGeom prst="rect">
            <a:avLst/>
          </a:prstGeom>
          <a:noFill/>
        </p:spPr>
        <p:txBody>
          <a:bodyPr wrap="square" rtlCol="0">
            <a:spAutoFit/>
          </a:bodyPr>
          <a:lstStyle/>
          <a:p>
            <a:pPr algn="ctr"/>
            <a:endParaRPr lang="tr-TR" b="1" cap="all" dirty="0" smtClean="0"/>
          </a:p>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230661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71202"/>
          </a:xfrm>
        </p:spPr>
        <p:txBody>
          <a:bodyPr>
            <a:normAutofit/>
          </a:bodyPr>
          <a:lstStyle/>
          <a:p>
            <a:pPr algn="ct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25090" y="1170060"/>
            <a:ext cx="6051823" cy="5078842"/>
          </a:xfrm>
          <a:prstGeom prst="rect">
            <a:avLst/>
          </a:prstGeom>
        </p:spPr>
      </p:pic>
    </p:spTree>
    <p:extLst>
      <p:ext uri="{BB962C8B-B14F-4D97-AF65-F5344CB8AC3E}">
        <p14:creationId xmlns:p14="http://schemas.microsoft.com/office/powerpoint/2010/main" xmlns="" val="4028414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54330"/>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EĞİTİM</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Kuruluş; idareci, öğretmen, öğrenci ve diğer tüm personele salgın hastalıkların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bulaşmasına yönelik eğitimler sağlamalı ve katılım kayıtlarını muhafaza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etmelidir.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Tüm personel ve öğrencilerin korunması için yaptıkları faaliyetlere, yaş ve eğitim</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düzeylerine uygun olarak gerçekleştirilecek eğitimlerin konu, içerik ve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yöntemleri</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belirlenmeli ve gerçekleştirilmelidir.</a:t>
            </a: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Gerçekleştirilen eğitimler sonrasında öğrenci ve personel davranışları izlenmeli,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gerektiğinde eğitimler tekrarlanmalı, konu ve içerikleri güncellenmelidir.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Özellikle yemekhane/temizlik personeline yönelik görevlerini yerine getirmeden önce eğitimler verilmelidir.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902952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EĞİTİM</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Temizlik personeli eğitimleri ayrıca;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Temizlik yapılmadan önce, yapılırken ve yapıldıktan sonra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dikkat edilmesi gereken hususlar,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 Kuruluşta kullanılan temizlik kimyasallarının tehlikelerini,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atıkların toplanması ve imhasını içermelidir.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585769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7928" y="4865998"/>
            <a:ext cx="2417968" cy="1581371"/>
          </a:xfrm>
          <a:prstGeom prst="rect">
            <a:avLst/>
          </a:prstGeom>
        </p:spPr>
      </p:pic>
      <p:sp>
        <p:nvSpPr>
          <p:cNvPr id="2" name="Unvan 1"/>
          <p:cNvSpPr>
            <a:spLocks noGrp="1"/>
          </p:cNvSpPr>
          <p:nvPr>
            <p:ph type="title"/>
          </p:nvPr>
        </p:nvSpPr>
        <p:spPr>
          <a:xfrm>
            <a:off x="838200" y="365125"/>
            <a:ext cx="10515600" cy="6257348"/>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ATIK YÖNETİMİ</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Kapalı ve açık alanlarda, atıkların bertaraf edilmesi için yetkili kurumların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ve yerel otoritelerin talimatlarına uyulmalıdır.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err="1" smtClean="0">
                <a:latin typeface="Times New Roman" panose="02020603050405020304" pitchFamily="18" charset="0"/>
                <a:cs typeface="Times New Roman" panose="02020603050405020304" pitchFamily="18" charset="0"/>
              </a:rPr>
              <a:t>Enfektif</a:t>
            </a:r>
            <a:r>
              <a:rPr lang="tr-TR" sz="2000" dirty="0" smtClean="0">
                <a:latin typeface="Times New Roman" panose="02020603050405020304" pitchFamily="18" charset="0"/>
                <a:cs typeface="Times New Roman" panose="02020603050405020304" pitchFamily="18" charset="0"/>
              </a:rPr>
              <a:t> atıklar tanımlanmalı, atık toplama istasyonu, yerel mevzuat</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gereksinimlerini karşılayacak şekilde diğer alanlar ve çevreden ayrılmalı,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sıvı ve katı atık toplama istasyonu, atıkların her tasfiyesinden/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uzaklaştırılmasından sonra temizlenmeli, araç, taşıyıcı ve konteynerler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bakımlı, temiz ve ilgili şartlarda verilen gerekliliklerle uygun durumda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tutulmalı, kullanımda olan atık kumbaraları tercihen elle temas etmeden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açılabilir-kapanabilir (pedallı, sensörlü vb.) olmalıdır.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Tıbbi atıkların değerlendirilmesinde ilgili yönetmelikler çerçevesinde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hareket edilmelidir.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067150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43493"/>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SOSYAL VE ORTAK KULLANIM ALANLARI</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Tüm sosyal ve ortak kullanım alanları temiz ve düzenli tutulmalıdır. Alanlar sık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aralıklarla uygun şekilde temizlenmeli ve gerektiğinde dezenfekte edilmelidir.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Kuruluş, Hijyen, Enfeksiyon Önleme ve Kontrol İçin Eylem Planına uygun olarak,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öğrenciler, personel ve diğer kişiler tarafından kullanılan umumi tuvaletler ve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diğer ilgili alanlar (örneğin yemekhane girişi, hizmet alanları, asansör girişleri)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dahil olmak üzere farklı alanlarda antiseptik madde dispanserleri bulundurulmalıdır.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77770" y="4802647"/>
            <a:ext cx="3448531" cy="1686160"/>
          </a:xfrm>
          <a:prstGeom prst="rect">
            <a:avLst/>
          </a:prstGeom>
        </p:spPr>
      </p:pic>
    </p:spTree>
    <p:extLst>
      <p:ext uri="{BB962C8B-B14F-4D97-AF65-F5344CB8AC3E}">
        <p14:creationId xmlns:p14="http://schemas.microsoft.com/office/powerpoint/2010/main" xmlns="" val="3791611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60366"/>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SOSYAL VE ORTAK KULLANIM ALANLARI</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Sabun, dezenfektan/el antiseptiği sağlayan dispanserlerin, tek kullanımlık kâğıt</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mendil aparatlarının ve diğer benzer ekipmanların eksiksiz ve düzgün çalışmasını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sağlamak için rutin kontroller yapılmalıdır. Arızalı ekipmanlar ivedilikle onarılmalı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veya değiştirilmelidir.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Merkezi havalandırma sistemlerinde içeriden alınan havanın tekrar dolaşıma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verilmemesi, %100 dış havanın emilerek şartlandırılması yöntemi tercih edilmelidir.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pic>
        <p:nvPicPr>
          <p:cNvPr id="3" name="Resim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28680" y="4762208"/>
            <a:ext cx="4934639" cy="1638592"/>
          </a:xfrm>
          <a:prstGeom prst="rect">
            <a:avLst/>
          </a:prstGeom>
        </p:spPr>
      </p:pic>
    </p:spTree>
    <p:extLst>
      <p:ext uri="{BB962C8B-B14F-4D97-AF65-F5344CB8AC3E}">
        <p14:creationId xmlns:p14="http://schemas.microsoft.com/office/powerpoint/2010/main" xmlns="" val="1521225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71202"/>
          </a:xfrm>
        </p:spPr>
        <p:txBody>
          <a:bodyPr>
            <a:normAutofit/>
          </a:bodyPr>
          <a:lstStyle/>
          <a:p>
            <a:pPr algn="ctr"/>
            <a:r>
              <a:rPr lang="tr-TR" sz="2400" b="1" dirty="0" smtClean="0">
                <a:latin typeface="Times New Roman" panose="02020603050405020304" pitchFamily="18" charset="0"/>
                <a:cs typeface="Times New Roman" panose="02020603050405020304" pitchFamily="18" charset="0"/>
              </a:rPr>
              <a:t/>
            </a:r>
            <a:br>
              <a:rPr lang="tr-TR" sz="2400" b="1" dirty="0" smtClean="0">
                <a:latin typeface="Times New Roman" panose="02020603050405020304" pitchFamily="18" charset="0"/>
                <a:cs typeface="Times New Roman" panose="02020603050405020304" pitchFamily="18" charset="0"/>
              </a:rPr>
            </a:br>
            <a:r>
              <a:rPr lang="tr-TR" sz="2400" b="1" dirty="0" smtClean="0">
                <a:latin typeface="Times New Roman" panose="02020603050405020304" pitchFamily="18" charset="0"/>
                <a:cs typeface="Times New Roman" panose="02020603050405020304" pitchFamily="18" charset="0"/>
              </a:rPr>
              <a:t>SOSYAL VE ORTAK </a:t>
            </a:r>
            <a:br>
              <a:rPr lang="tr-TR" sz="2400" b="1" dirty="0" smtClean="0">
                <a:latin typeface="Times New Roman" panose="02020603050405020304" pitchFamily="18" charset="0"/>
                <a:cs typeface="Times New Roman" panose="02020603050405020304" pitchFamily="18" charset="0"/>
              </a:rPr>
            </a:br>
            <a:r>
              <a:rPr lang="tr-TR" sz="2400" b="1" dirty="0" smtClean="0">
                <a:latin typeface="Times New Roman" panose="02020603050405020304" pitchFamily="18" charset="0"/>
                <a:cs typeface="Times New Roman" panose="02020603050405020304" pitchFamily="18" charset="0"/>
              </a:rPr>
              <a:t>KULLANIM ALANLARI</a:t>
            </a:r>
            <a:br>
              <a:rPr lang="tr-TR" sz="2400" b="1" dirty="0" smtClean="0">
                <a:latin typeface="Times New Roman" panose="02020603050405020304" pitchFamily="18" charset="0"/>
                <a:cs typeface="Times New Roman" panose="02020603050405020304" pitchFamily="18" charset="0"/>
              </a:rPr>
            </a:br>
            <a:r>
              <a:rPr lang="tr-TR" sz="2400" b="1" dirty="0" smtClean="0">
                <a:latin typeface="Times New Roman" panose="02020603050405020304" pitchFamily="18" charset="0"/>
                <a:cs typeface="Times New Roman" panose="02020603050405020304" pitchFamily="18" charset="0"/>
              </a:rPr>
              <a:t/>
            </a:r>
            <a:br>
              <a:rPr lang="tr-TR" sz="2400" b="1" dirty="0" smtClean="0">
                <a:latin typeface="Times New Roman" panose="02020603050405020304" pitchFamily="18" charset="0"/>
                <a:cs typeface="Times New Roman" panose="02020603050405020304" pitchFamily="18" charset="0"/>
              </a:rPr>
            </a:br>
            <a:r>
              <a:rPr lang="tr-TR" sz="2400" b="1" dirty="0" smtClean="0">
                <a:latin typeface="Times New Roman" panose="02020603050405020304" pitchFamily="18" charset="0"/>
                <a:cs typeface="Times New Roman" panose="02020603050405020304" pitchFamily="18" charset="0"/>
              </a:rPr>
              <a:t>Kuruluş Girişi, Güvenlik, Danışma</a:t>
            </a: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Ziyaretçi kartları temizlik/ dezenfeksiyon plan/ programları doğrultusunda</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dezenfekte edilmelidir.</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Vardiya değişimlerinde güvenlik personeli tarafından ortak kullanılan</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telsiz/telefon gibi malzemelerin, teslim öncesi uygun şekilde dezenfekte edilmesi</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sağlanmalıdır.</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Güvenlik/danışma personeli için gerekli </a:t>
            </a:r>
            <a:r>
              <a:rPr lang="tr-TR" sz="1400" dirty="0" err="1" smtClean="0">
                <a:latin typeface="Times New Roman" panose="02020603050405020304" pitchFamily="18" charset="0"/>
                <a:cs typeface="Times New Roman" panose="02020603050405020304" pitchFamily="18" charset="0"/>
              </a:rPr>
              <a:t>KKD'ler</a:t>
            </a:r>
            <a:r>
              <a:rPr lang="tr-TR" sz="1400" dirty="0" smtClean="0">
                <a:latin typeface="Times New Roman" panose="02020603050405020304" pitchFamily="18" charset="0"/>
                <a:cs typeface="Times New Roman" panose="02020603050405020304" pitchFamily="18" charset="0"/>
              </a:rPr>
              <a:t> sağlanmalı ve alkol bazlı el</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antiseptiği bulundurulmalıdır.</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Ziyaretçiler, kuruluşa girmeden önce salgın hastalıkları önlemeye yönelik alınan,</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bu Kılavuzda bahsedilen veya kuruluşça hazırlanmış olan tedbirler/uygulanan</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kurallar konusunda bilgilendirilmeli ve bu kurallara uyacağına dair ziyaretçiden</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taahhüt alınmalıdır.</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Kuruluşa her türlü kontrolsüz giriş engellenmelidir.</a:t>
            </a:r>
            <a:endParaRPr lang="tr-TR" sz="14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020914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SOSYAL VE ORTAK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KULLANIM ALANLARI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Bekleme Salonu/Lobi</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Bekleme salonu/lobi alanları temiz ve düzenli tutulmalıdır. Oturma düzeni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kişiler arasında mümkün ise sosyal mesafeyi koruyacak şekilde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düzenlenmelidir.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Tüm alan ve içindeki mobilya ve eşyalar temizlenebilir olmalı ve sıklıkla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(tercihen çevre ile aynı zamanda) temizlenmelidir.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Gerekli hallerde (salgın vb.) alkol bazlı el antiseptiği bulundurulmalıdır.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353801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SOSYAL VE ORTAK</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KULLANIM ALANLARI</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Derslikler ve Etüt Salonları</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Temizlik/dezenfeksiyon plan/ programlarına uygun olarak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temizlenmesi ve dezenfekte edilmesi sağlanmalıdır.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Havalandırma sistemleri dışarıdan taze hava alacak şekilde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ayarlanmalıdır. Havalandırma sistemi filtrelerinin periyodik kontrolü</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yapılmalı, temiz hava debisi artırılmalıdır.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Dersliklerdeki panolara, ekranlara ve ortak alanlara, hijyen ve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sanitasyon bilincini ve farkındalığını artırmaya yönelik afişler,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posterler asılmalıdır.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4241691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12766"/>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SOSYAL VE ORTAK</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KULLANIM ALANLARI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Derslikler ve Etüt Salonları</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Ortak kullanılan ekipman ve dolaplar mümkün olduğunca düzenli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olarak dezenfekte edilmelidir. Dersliklerde yer alan ortak temas</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yüzeyleri (bilgisayarlar, dolaplar, makineler, aletler vb.) için kullanım</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şartları, kullanım sıklığı, kullanıcı sayısı vb. kriterlerine göre hijyen ve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sanitasyon programları oluşturulmalı ve uygulanmalıdır.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Kullanılan makinelerin yüzey temizlikleri var ise üretici firmaların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belirlediği kriterler de dikkate alınarak uygulanmalıdır.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Elle temas etmeden açılabilir-kapanabilir pedallı, sensörlü, vb. atık kumbaraları bulundurulmalıdır.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236871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29639"/>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COVID-19’UN BULAŞ ÖZELLİKLERİ</a:t>
            </a: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COVID-19, çok yeni bir virüs tipidir. Virüsle ilgili araştırmalar tüm dünyada ve ülkemizde devam etmekte ve virüsün bulaşması, yayılması, önlenmesi ve tedavisine yönelik sürekli yeni bilgiler ve bulgular elde edilmektedir. Bu eylem planında yer alan COVID-19 ile ilgili bilgiler, kılavuzun yayım tarihi itibarıyla güncel olup, ilgili kuruluşlar tarafından yeni gelişmeler takip edilmeli ve uygulamalar bu yönde güncellenmelidir.</a:t>
            </a:r>
            <a:endParaRPr lang="tr-TR" sz="2000" b="1"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074531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43493"/>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SOSYAL VE ORTAK</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KULLANIM ALANLARI</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Atölyeler/Laboratuvarlar</a:t>
            </a:r>
            <a:br>
              <a:rPr lang="tr-TR" sz="3200" b="1"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Çalışma alanında yer alan ortak temas yüzeyleri (çalışma tezgâhları,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deney masaları, laboratuvar malzemeleri, el aletleri vb.) için kullanım</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şartları, kullanım sıklığı, kullanıcı sayısı vb. kriterlerine göre hijyen ve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sanitasyon programları oluşturulmalı ve uygulanmalıdır.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Havalandırma sistemi filtrelerinin periyodik kontrolü yapılmalı, temiz</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hava debisi artırılmalıdır.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Atölye ve laboratuvarlarda panolara, ekranlara ve ortak alanlara,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bilinç ve farkındalığı artırmaya yönelik afişler, posterler asılmalıdır.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6381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4"/>
            <a:ext cx="10515600" cy="6285057"/>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SOSYAL VE ORTAK</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KULLANIM ALANLARI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Atölyeler/Laboratuvarlar</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Mola alanlarındaki yoğunluğu önlemek amacıyla, zaman çizelgesi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yeniden oluşturulmalıdır.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Kullanıcılar ortak kullandıkları ekipman ve çalışma alanlarını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mümkün olduğunca her kullanımdan önce düzenli olarak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dezenfekte etmelidir.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Atölye ve laboratuvarların çalışma alanı içerisinde yer alan lavabo ve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evyeler kişisel temizlik amaçlı kullanılmamalıdır.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8686482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57348"/>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SOSYAL VE ORTAK</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KULLANIM ALANLARI</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Öğretmenler Odası</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Odanın yerleşimi, sosyal mesafeye dikkat edilerek düzenlenmelidir.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Havalandırma sistemleri dışarıdan taze hava alacak şekilde ayarlanmalıdır.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Odaların havalandırma tesisatının filtre temizliği, bakım ve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kontrolleri düzenli olarak yapılmalıdır.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Bilgisayar klavyesi, </a:t>
            </a:r>
            <a:r>
              <a:rPr lang="tr-TR" sz="2000" dirty="0" err="1" smtClean="0">
                <a:latin typeface="Times New Roman" panose="02020603050405020304" pitchFamily="18" charset="0"/>
                <a:cs typeface="Times New Roman" panose="02020603050405020304" pitchFamily="18" charset="0"/>
              </a:rPr>
              <a:t>mouse</a:t>
            </a:r>
            <a:r>
              <a:rPr lang="tr-TR" sz="2000" dirty="0" smtClean="0">
                <a:latin typeface="Times New Roman" panose="02020603050405020304" pitchFamily="18" charset="0"/>
                <a:cs typeface="Times New Roman" panose="02020603050405020304" pitchFamily="18" charset="0"/>
              </a:rPr>
              <a:t>, telefon, dolap, kalem, silgi vb. malzeme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ve ekipmanın mümkün olduğunca ortak kullanılmaması sağlanmalıdır.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7030321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95893"/>
          </a:xfrm>
        </p:spPr>
        <p:txBody>
          <a:bodyPr>
            <a:normAutofit/>
          </a:bodyPr>
          <a:lstStyle/>
          <a:p>
            <a:pPr algn="ctr"/>
            <a:r>
              <a:rPr lang="tr-TR" sz="2800" b="1" dirty="0">
                <a:latin typeface="Times New Roman" panose="02020603050405020304" pitchFamily="18" charset="0"/>
                <a:cs typeface="Times New Roman" panose="02020603050405020304" pitchFamily="18" charset="0"/>
              </a:rPr>
              <a:t>SOSYAL VE ORTAK</a:t>
            </a:r>
            <a:br>
              <a:rPr lang="tr-TR" sz="2800" b="1"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KULLANIM ALANLARI</a:t>
            </a:r>
            <a:br>
              <a:rPr lang="tr-TR" sz="2800" b="1"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Öğretmenler </a:t>
            </a:r>
            <a:r>
              <a:rPr lang="tr-TR" sz="2800" b="1" dirty="0" smtClean="0">
                <a:latin typeface="Times New Roman" panose="02020603050405020304" pitchFamily="18" charset="0"/>
                <a:cs typeface="Times New Roman" panose="02020603050405020304" pitchFamily="18" charset="0"/>
              </a:rPr>
              <a:t>Odası</a:t>
            </a:r>
            <a:r>
              <a:rPr lang="tr-TR" sz="1800" dirty="0" smtClean="0">
                <a:latin typeface="Times New Roman" panose="02020603050405020304" pitchFamily="18" charset="0"/>
                <a:cs typeface="Times New Roman" panose="02020603050405020304" pitchFamily="18" charset="0"/>
              </a:rPr>
              <a:t/>
            </a:r>
            <a:br>
              <a:rPr lang="tr-TR" sz="1800" dirty="0" smtClean="0">
                <a:latin typeface="Times New Roman" panose="02020603050405020304" pitchFamily="18" charset="0"/>
                <a:cs typeface="Times New Roman" panose="02020603050405020304" pitchFamily="18" charset="0"/>
              </a:rPr>
            </a:br>
            <a:r>
              <a:rPr lang="tr-TR" sz="1800" dirty="0">
                <a:latin typeface="Times New Roman" panose="02020603050405020304" pitchFamily="18" charset="0"/>
                <a:cs typeface="Times New Roman" panose="02020603050405020304" pitchFamily="18" charset="0"/>
              </a:rPr>
              <a:t/>
            </a:r>
            <a:br>
              <a:rPr lang="tr-TR" sz="1800" dirty="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Ortak kullanılan malzemelerin dezenfeksiyonu</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temizlik/dezenfeksiyon plan/programlarına uygun olarak</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yapılmalıdır.</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Öğretmenler odasına misafir ve ziyaretçi kabul edilmemelidir.</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Odada alkol bazlı el antiseptiği, elle temas etmeden</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açılabilir-kapanabilir pedallı, sensörlü vb. atık kumbaraları</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bulundurulmalı ve genel hijyen kurallarına uyulmalıdır.</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Odanın eklentilerinde çay ocağı veya mutfak bulunması durumunda,</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tek kullanımlık bardak veya kişiye özel bardaklar kullanılmalıdır.</a:t>
            </a:r>
            <a:endParaRPr lang="tr-TR" sz="18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6028246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85057"/>
          </a:xfrm>
        </p:spPr>
        <p:txBody>
          <a:bodyPr>
            <a:normAutofit/>
          </a:bodyPr>
          <a:lstStyle/>
          <a:p>
            <a:pPr algn="ctr"/>
            <a:r>
              <a:rPr lang="tr-TR" sz="2800" b="1" dirty="0" smtClean="0">
                <a:latin typeface="Times New Roman" panose="02020603050405020304" pitchFamily="18" charset="0"/>
                <a:cs typeface="Times New Roman" panose="02020603050405020304" pitchFamily="18" charset="0"/>
              </a:rPr>
              <a:t/>
            </a:r>
            <a:br>
              <a:rPr lang="tr-TR" sz="2800" b="1" dirty="0" smtClean="0">
                <a:latin typeface="Times New Roman" panose="02020603050405020304" pitchFamily="18" charset="0"/>
                <a:cs typeface="Times New Roman" panose="02020603050405020304" pitchFamily="18" charset="0"/>
              </a:rPr>
            </a:br>
            <a:r>
              <a:rPr lang="nn-NO" sz="2800" b="1" dirty="0" smtClean="0">
                <a:latin typeface="Times New Roman" panose="02020603050405020304" pitchFamily="18" charset="0"/>
                <a:cs typeface="Times New Roman" panose="02020603050405020304" pitchFamily="18" charset="0"/>
              </a:rPr>
              <a:t>SOSYAL VE ORTAK</a:t>
            </a:r>
            <a:r>
              <a:rPr lang="tr-TR" sz="2800" b="1" dirty="0" smtClean="0">
                <a:latin typeface="Times New Roman" panose="02020603050405020304" pitchFamily="18" charset="0"/>
                <a:cs typeface="Times New Roman" panose="02020603050405020304" pitchFamily="18" charset="0"/>
              </a:rPr>
              <a:t/>
            </a:r>
            <a:br>
              <a:rPr lang="tr-TR" sz="2800" b="1" dirty="0" smtClean="0">
                <a:latin typeface="Times New Roman" panose="02020603050405020304" pitchFamily="18" charset="0"/>
                <a:cs typeface="Times New Roman" panose="02020603050405020304" pitchFamily="18" charset="0"/>
              </a:rPr>
            </a:br>
            <a:r>
              <a:rPr lang="nn-NO" sz="2800" b="1" dirty="0" smtClean="0">
                <a:latin typeface="Times New Roman" panose="02020603050405020304" pitchFamily="18" charset="0"/>
                <a:cs typeface="Times New Roman" panose="02020603050405020304" pitchFamily="18" charset="0"/>
              </a:rPr>
              <a:t>KULLANIM ALANLARI</a:t>
            </a:r>
            <a:r>
              <a:rPr lang="tr-TR" sz="2800" b="1" dirty="0" smtClean="0">
                <a:latin typeface="Times New Roman" panose="02020603050405020304" pitchFamily="18" charset="0"/>
                <a:cs typeface="Times New Roman" panose="02020603050405020304" pitchFamily="18" charset="0"/>
              </a:rPr>
              <a:t/>
            </a:r>
            <a:br>
              <a:rPr lang="tr-TR" sz="2800" b="1" dirty="0" smtClean="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800" b="1" dirty="0" smtClean="0">
                <a:latin typeface="Times New Roman" panose="02020603050405020304" pitchFamily="18" charset="0"/>
                <a:cs typeface="Times New Roman" panose="02020603050405020304" pitchFamily="18" charset="0"/>
              </a:rPr>
              <a:t>Ofisler (İdari Odalar, Rehberlik Servisi </a:t>
            </a:r>
            <a:r>
              <a:rPr lang="tr-TR" sz="2800" b="1" dirty="0" err="1" smtClean="0">
                <a:latin typeface="Times New Roman" panose="02020603050405020304" pitchFamily="18" charset="0"/>
                <a:cs typeface="Times New Roman" panose="02020603050405020304" pitchFamily="18" charset="0"/>
              </a:rPr>
              <a:t>vb</a:t>
            </a:r>
            <a:r>
              <a:rPr lang="tr-TR" sz="2800" b="1" dirty="0" smtClean="0">
                <a:latin typeface="Times New Roman" panose="02020603050405020304" pitchFamily="18" charset="0"/>
                <a:cs typeface="Times New Roman" panose="02020603050405020304" pitchFamily="18" charset="0"/>
              </a:rPr>
              <a:t>)</a:t>
            </a:r>
            <a:br>
              <a:rPr lang="tr-TR" sz="2800" b="1" dirty="0" smtClean="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Ofislerin yerleşimi, mümkün ise sosyal mesafeye dikkat edilerek düzenlenmelidir.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Havalandırma sistemleri dışarıdan taze hava alacak şekilde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ayarlanmalıdır. Ofislerin havalandırma tesisatının filtre temizliği, bakım ve kontrolleri düzenli olarak yapılmalıdır.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Ofis malzemelerinin (bilgisayar klavyesi, </a:t>
            </a:r>
            <a:r>
              <a:rPr lang="tr-TR" sz="2000" dirty="0" err="1" smtClean="0">
                <a:latin typeface="Times New Roman" panose="02020603050405020304" pitchFamily="18" charset="0"/>
                <a:cs typeface="Times New Roman" panose="02020603050405020304" pitchFamily="18" charset="0"/>
              </a:rPr>
              <a:t>mouse</a:t>
            </a:r>
            <a:r>
              <a:rPr lang="tr-TR" sz="2000" dirty="0" smtClean="0">
                <a:latin typeface="Times New Roman" panose="02020603050405020304" pitchFamily="18" charset="0"/>
                <a:cs typeface="Times New Roman" panose="02020603050405020304" pitchFamily="18" charset="0"/>
              </a:rPr>
              <a:t>, telefon, kalem, silgi vb.)</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ortak kullanılmaması mümkün olduğunca sağlanmalıdır.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Ortak kullanılan malzemelerin dezenfeksiyonu temizlik/dezenfeksiyon plan/programlarına uygun olarak yapılmalıdır.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404382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46511"/>
          </a:xfrm>
        </p:spPr>
        <p:txBody>
          <a:bodyPr>
            <a:normAutofit/>
          </a:bodyPr>
          <a:lstStyle/>
          <a:p>
            <a:pPr algn="ctr"/>
            <a:r>
              <a:rPr lang="nn-NO" sz="3200" b="1" dirty="0">
                <a:latin typeface="Times New Roman" panose="02020603050405020304" pitchFamily="18" charset="0"/>
                <a:cs typeface="Times New Roman" panose="02020603050405020304" pitchFamily="18" charset="0"/>
              </a:rPr>
              <a:t>SOSYAL VE ORTAK</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nn-NO" sz="3200" b="1" dirty="0">
                <a:latin typeface="Times New Roman" panose="02020603050405020304" pitchFamily="18" charset="0"/>
                <a:cs typeface="Times New Roman" panose="02020603050405020304" pitchFamily="18" charset="0"/>
              </a:rPr>
              <a:t>KULLANIM </a:t>
            </a:r>
            <a:r>
              <a:rPr lang="nn-NO" sz="3200" b="1" dirty="0" smtClean="0">
                <a:latin typeface="Times New Roman" panose="02020603050405020304" pitchFamily="18" charset="0"/>
                <a:cs typeface="Times New Roman" panose="02020603050405020304" pitchFamily="18" charset="0"/>
              </a:rPr>
              <a:t>ALANLARI</a:t>
            </a: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Toplantı/Konferans Salonları/Çok Amaçlı Salonlar</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Salonda oturma düzeni sosyal mesafe kurallarına (otoritelerce belirlenmiş</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güncel şartlar) uygun olacak şekilde düzenlenmelidir.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Masa üzerindeki kitap dergi vb. malzemeler kaldırılmalı, toplantı öncesi ve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toplantı sonrası (masa, varsa teknik donanımlar, mikrofon vb.)</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temizlik/dezenfeksiyon yapılmalıdır.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446881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57348"/>
          </a:xfrm>
        </p:spPr>
        <p:txBody>
          <a:bodyPr>
            <a:normAutofit/>
          </a:bodyPr>
          <a:lstStyle/>
          <a:p>
            <a:pPr algn="ctr"/>
            <a:r>
              <a:rPr lang="nn-NO" sz="3200" b="1" dirty="0">
                <a:latin typeface="Times New Roman" panose="02020603050405020304" pitchFamily="18" charset="0"/>
                <a:cs typeface="Times New Roman" panose="02020603050405020304" pitchFamily="18" charset="0"/>
              </a:rPr>
              <a:t>SOSYAL VE ORTAK</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nn-NO" sz="3200" b="1" dirty="0">
                <a:latin typeface="Times New Roman" panose="02020603050405020304" pitchFamily="18" charset="0"/>
                <a:cs typeface="Times New Roman" panose="02020603050405020304" pitchFamily="18" charset="0"/>
              </a:rPr>
              <a:t>KULLANIM ALANLARI</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Toplantı/Konferans Salonları/Çok Amaçlı </a:t>
            </a:r>
            <a:r>
              <a:rPr lang="tr-TR" sz="3200" b="1" dirty="0" smtClean="0">
                <a:latin typeface="Times New Roman" panose="02020603050405020304" pitchFamily="18" charset="0"/>
                <a:cs typeface="Times New Roman" panose="02020603050405020304" pitchFamily="18" charset="0"/>
              </a:rPr>
              <a:t>Salonlar</a:t>
            </a: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Toplantı süreleri mümkün olduğunca kısa tutulmalı, toplantının uzaması</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durumunda ara verilmeli ve pencereler açılarak ortamın doğal</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havalandırılması sağlanmalıdır.</a:t>
            </a:r>
            <a:endParaRPr lang="tr-TR" sz="22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598779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nn-NO" sz="2400" b="1" dirty="0">
                <a:latin typeface="Times New Roman" panose="02020603050405020304" pitchFamily="18" charset="0"/>
                <a:cs typeface="Times New Roman" panose="02020603050405020304" pitchFamily="18" charset="0"/>
              </a:rPr>
              <a:t>SOSYAL VE ORTAK</a:t>
            </a: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nn-NO" sz="2400" b="1" dirty="0">
                <a:latin typeface="Times New Roman" panose="02020603050405020304" pitchFamily="18" charset="0"/>
                <a:cs typeface="Times New Roman" panose="02020603050405020304" pitchFamily="18" charset="0"/>
              </a:rPr>
              <a:t>KULLANIM ALANLARI</a:t>
            </a: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Toplantı/Konferans Salonları/Çok Amaçlı </a:t>
            </a:r>
            <a:r>
              <a:rPr lang="tr-TR" sz="2400" b="1" dirty="0" smtClean="0">
                <a:latin typeface="Times New Roman" panose="02020603050405020304" pitchFamily="18" charset="0"/>
                <a:cs typeface="Times New Roman" panose="02020603050405020304" pitchFamily="18" charset="0"/>
              </a:rPr>
              <a:t>Salonlar</a:t>
            </a:r>
            <a:br>
              <a:rPr lang="tr-TR" sz="2400" b="1" dirty="0" smtClean="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Toplantı salonunun girişinde el antiseptiği bulunmalı, kişiler toplantı salonuna</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girerken ve çıkarken el antiseptiği kullanmalıdır.</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Mümkün oldukça belge ve evraklar bilgisayar sistemleri üzerinden işlem</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görmeli, e-imza kullanılmalıdır. Islak imza gereken durumlarda evrak sabit</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kalmalı ve sırayla sosyal mesafe gözetilerek evrak imzalanmalıdır.</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Kişiler evrakları imzalarken şahsi kalemlerini kullanmalı ve bu kalemler</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ortaklaşa kullanılmamalıdır. Toplantıdan sonra tüm katılımcıların adları ve</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iletişim bilgileri ilgili mevzuata uygun süre saklanmalıdır.</a:t>
            </a:r>
            <a:endParaRPr lang="tr-TR" sz="18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521773"/>
            <a:ext cx="3136833" cy="1689725"/>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8038978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98911"/>
          </a:xfrm>
        </p:spPr>
        <p:txBody>
          <a:bodyPr>
            <a:normAutofit/>
          </a:bodyPr>
          <a:lstStyle/>
          <a:p>
            <a:pPr algn="ctr"/>
            <a:r>
              <a:rPr lang="nn-NO" sz="2800" b="1" dirty="0">
                <a:latin typeface="Times New Roman" panose="02020603050405020304" pitchFamily="18" charset="0"/>
                <a:cs typeface="Times New Roman" panose="02020603050405020304" pitchFamily="18" charset="0"/>
              </a:rPr>
              <a:t>SOSYAL VE ORTAK</a:t>
            </a: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nn-NO" sz="2800" b="1" dirty="0">
                <a:latin typeface="Times New Roman" panose="02020603050405020304" pitchFamily="18" charset="0"/>
                <a:cs typeface="Times New Roman" panose="02020603050405020304" pitchFamily="18" charset="0"/>
              </a:rPr>
              <a:t>KULLANIM ALANLARI</a:t>
            </a: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Toplantı/Konferans Salonları/Çok Amaçlı </a:t>
            </a:r>
            <a:r>
              <a:rPr lang="tr-TR" sz="2800" b="1" dirty="0" smtClean="0">
                <a:latin typeface="Times New Roman" panose="02020603050405020304" pitchFamily="18" charset="0"/>
                <a:cs typeface="Times New Roman" panose="02020603050405020304" pitchFamily="18" charset="0"/>
              </a:rPr>
              <a:t>Salonlar</a:t>
            </a:r>
            <a:br>
              <a:rPr lang="tr-TR" sz="2800" b="1" dirty="0" smtClean="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Bir veya daha fazla katılımcı toplantıdan sonraki günler içinde salgın hastalık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belirtileri gösterdiğinde bu uygulama il/ilçe sağlık müdürlüğü yetkililerinin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temaslıları izlemelerine yardımcı olacaktır.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Eğer toplantıda bulunan biri, toplantı sonrası salgın hastalık tanısı alırsa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temaslı değerlendirilmesi yapılırken, pozitif kişinin semptom başlangıcından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önceki temaslıları değerlendirmeye alınmalı ve bu durum tüm katılımcılara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bildirilmelidir.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9176899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98911"/>
          </a:xfrm>
        </p:spPr>
        <p:txBody>
          <a:bodyPr>
            <a:normAutofit/>
          </a:bodyPr>
          <a:lstStyle/>
          <a:p>
            <a:pPr algn="ctr"/>
            <a:r>
              <a:rPr lang="nn-NO" sz="3200" b="1" dirty="0">
                <a:latin typeface="Times New Roman" panose="02020603050405020304" pitchFamily="18" charset="0"/>
                <a:cs typeface="Times New Roman" panose="02020603050405020304" pitchFamily="18" charset="0"/>
              </a:rPr>
              <a:t>SOSYAL VE ORTAK</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nn-NO" sz="3200" b="1" dirty="0">
                <a:latin typeface="Times New Roman" panose="02020603050405020304" pitchFamily="18" charset="0"/>
                <a:cs typeface="Times New Roman" panose="02020603050405020304" pitchFamily="18" charset="0"/>
              </a:rPr>
              <a:t>KULLANIM ALANLARI</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Toplantı/Konferans Salonları/Çok Amaçlı </a:t>
            </a:r>
            <a:r>
              <a:rPr lang="tr-TR" sz="3200" b="1" dirty="0" smtClean="0">
                <a:latin typeface="Times New Roman" panose="02020603050405020304" pitchFamily="18" charset="0"/>
                <a:cs typeface="Times New Roman" panose="02020603050405020304" pitchFamily="18" charset="0"/>
              </a:rPr>
              <a:t>Salonlar</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Bu süre içerisinde salgın hastalık belirtileri gösterenler il/ilçe sağlık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müdürlükleri tarafından Sağlık Bakanlığınca hazırlanan Rehberlere göre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yönetilmelidir.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Toplantı salonlarının temizliği ofis ve iş yerlerinin genel temizliğine uygun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olarak yapılmalıdır.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4201037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15784"/>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COVID-19’UN </a:t>
            </a:r>
            <a:r>
              <a:rPr lang="tr-TR" sz="3200" b="1" dirty="0" smtClean="0">
                <a:latin typeface="Times New Roman" panose="02020603050405020304" pitchFamily="18" charset="0"/>
                <a:cs typeface="Times New Roman" panose="02020603050405020304" pitchFamily="18" charset="0"/>
              </a:rPr>
              <a:t>BULAŞ </a:t>
            </a:r>
            <a:r>
              <a:rPr lang="tr-TR" sz="3200" b="1" dirty="0" smtClean="0">
                <a:latin typeface="Times New Roman" panose="02020603050405020304" pitchFamily="18" charset="0"/>
                <a:cs typeface="Times New Roman" panose="02020603050405020304" pitchFamily="18" charset="0"/>
              </a:rPr>
              <a:t>ÖZELLİKLERİ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Bulaş Yolları</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COVID-19’un bulaşmasının esas olarak öksürme ve hapşırma ile oluşturulan solunum damlacıkları ve kirlenmiş yüzeylerle temas yoluyla oluştuğu düşünülmektedir. Ayrıca hasta bireylerin öksürme, hapşırma yoluyla ortaya saçtıkları damlacıklara diğer kişilerin elleri ile temas etmesi sonrasında ellerini ağız, burun veya göz mukozasına götürmesi ve temas etmesi ile bulaştığı bilinmektedir.</a:t>
            </a:r>
            <a:endParaRPr lang="tr-TR" sz="2000" b="1"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27635" y="5073712"/>
            <a:ext cx="2915057" cy="1171739"/>
          </a:xfrm>
          <a:prstGeom prst="rect">
            <a:avLst/>
          </a:prstGeom>
        </p:spPr>
      </p:pic>
    </p:spTree>
    <p:extLst>
      <p:ext uri="{BB962C8B-B14F-4D97-AF65-F5344CB8AC3E}">
        <p14:creationId xmlns:p14="http://schemas.microsoft.com/office/powerpoint/2010/main" xmlns="" val="40296761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404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nn-NO" sz="2700" b="1" dirty="0" smtClean="0">
                <a:latin typeface="Times New Roman" panose="02020603050405020304" pitchFamily="18" charset="0"/>
                <a:cs typeface="Times New Roman" panose="02020603050405020304" pitchFamily="18" charset="0"/>
              </a:rPr>
              <a:t>SOSYAL </a:t>
            </a:r>
            <a:r>
              <a:rPr lang="nn-NO" sz="2700" b="1" dirty="0">
                <a:latin typeface="Times New Roman" panose="02020603050405020304" pitchFamily="18" charset="0"/>
                <a:cs typeface="Times New Roman" panose="02020603050405020304" pitchFamily="18" charset="0"/>
              </a:rPr>
              <a:t>VE ORTAK</a:t>
            </a:r>
            <a:r>
              <a:rPr lang="tr-TR" sz="2700" b="1" dirty="0">
                <a:latin typeface="Times New Roman" panose="02020603050405020304" pitchFamily="18" charset="0"/>
                <a:cs typeface="Times New Roman" panose="02020603050405020304" pitchFamily="18" charset="0"/>
              </a:rPr>
              <a:t/>
            </a:r>
            <a:br>
              <a:rPr lang="tr-TR" sz="2700" b="1" dirty="0">
                <a:latin typeface="Times New Roman" panose="02020603050405020304" pitchFamily="18" charset="0"/>
                <a:cs typeface="Times New Roman" panose="02020603050405020304" pitchFamily="18" charset="0"/>
              </a:rPr>
            </a:br>
            <a:r>
              <a:rPr lang="nn-NO" sz="2700" b="1" dirty="0">
                <a:latin typeface="Times New Roman" panose="02020603050405020304" pitchFamily="18" charset="0"/>
                <a:cs typeface="Times New Roman" panose="02020603050405020304" pitchFamily="18" charset="0"/>
              </a:rPr>
              <a:t>KULLANIM </a:t>
            </a:r>
            <a:r>
              <a:rPr lang="nn-NO" sz="2700" b="1" dirty="0" smtClean="0">
                <a:latin typeface="Times New Roman" panose="02020603050405020304" pitchFamily="18" charset="0"/>
                <a:cs typeface="Times New Roman" panose="02020603050405020304" pitchFamily="18" charset="0"/>
              </a:rPr>
              <a:t>ALANLARI</a:t>
            </a:r>
            <a:r>
              <a:rPr lang="tr-TR" sz="2700" b="1" dirty="0" smtClean="0">
                <a:latin typeface="Times New Roman" panose="02020603050405020304" pitchFamily="18" charset="0"/>
                <a:cs typeface="Times New Roman" panose="02020603050405020304" pitchFamily="18" charset="0"/>
              </a:rPr>
              <a:t/>
            </a:r>
            <a:br>
              <a:rPr lang="tr-TR" sz="2700" b="1" dirty="0" smtClean="0">
                <a:latin typeface="Times New Roman" panose="02020603050405020304" pitchFamily="18" charset="0"/>
                <a:cs typeface="Times New Roman" panose="02020603050405020304" pitchFamily="18" charset="0"/>
              </a:rPr>
            </a:br>
            <a:r>
              <a:rPr lang="tr-TR" sz="2700" b="1" dirty="0">
                <a:latin typeface="Times New Roman" panose="02020603050405020304" pitchFamily="18" charset="0"/>
                <a:cs typeface="Times New Roman" panose="02020603050405020304" pitchFamily="18" charset="0"/>
              </a:rPr>
              <a:t/>
            </a:r>
            <a:br>
              <a:rPr lang="tr-TR" sz="2700" b="1" dirty="0">
                <a:latin typeface="Times New Roman" panose="02020603050405020304" pitchFamily="18" charset="0"/>
                <a:cs typeface="Times New Roman" panose="02020603050405020304" pitchFamily="18" charset="0"/>
              </a:rPr>
            </a:br>
            <a:r>
              <a:rPr lang="tr-TR" sz="2700" b="1" dirty="0" smtClean="0">
                <a:latin typeface="Times New Roman" panose="02020603050405020304" pitchFamily="18" charset="0"/>
                <a:cs typeface="Times New Roman" panose="02020603050405020304" pitchFamily="18" charset="0"/>
              </a:rPr>
              <a:t>Kantin, Yemekhane</a:t>
            </a:r>
            <a:br>
              <a:rPr lang="tr-TR" sz="2700" b="1" dirty="0" smtClean="0">
                <a:latin typeface="Times New Roman" panose="02020603050405020304" pitchFamily="18" charset="0"/>
                <a:cs typeface="Times New Roman" panose="02020603050405020304" pitchFamily="18" charset="0"/>
              </a:rPr>
            </a:br>
            <a:r>
              <a:rPr lang="tr-TR" sz="2700" b="1" dirty="0">
                <a:latin typeface="Times New Roman" panose="02020603050405020304" pitchFamily="18" charset="0"/>
                <a:cs typeface="Times New Roman" panose="02020603050405020304" pitchFamily="18" charset="0"/>
              </a:rPr>
              <a:t/>
            </a:r>
            <a:br>
              <a:rPr lang="tr-TR" sz="2700" b="1" dirty="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Kantin ve yemekhanelerde para ile teması engelleyecek uygulamalar</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düzenlenmelidir.</a:t>
            </a:r>
            <a:r>
              <a:rPr lang="tr-TR" sz="2700" b="1" dirty="0" smtClean="0">
                <a:latin typeface="Times New Roman" panose="02020603050405020304" pitchFamily="18" charset="0"/>
                <a:cs typeface="Times New Roman" panose="02020603050405020304" pitchFamily="18" charset="0"/>
              </a:rPr>
              <a:t/>
            </a:r>
            <a:br>
              <a:rPr lang="tr-TR" sz="2700" b="1" dirty="0" smtClean="0">
                <a:latin typeface="Times New Roman" panose="02020603050405020304" pitchFamily="18" charset="0"/>
                <a:cs typeface="Times New Roman" panose="02020603050405020304" pitchFamily="18" charset="0"/>
              </a:rPr>
            </a:br>
            <a:r>
              <a:rPr lang="tr-TR" sz="2700" b="1" dirty="0" smtClean="0">
                <a:latin typeface="Times New Roman" panose="02020603050405020304" pitchFamily="18" charset="0"/>
                <a:cs typeface="Times New Roman" panose="02020603050405020304" pitchFamily="18" charset="0"/>
              </a:rPr>
              <a:t/>
            </a:r>
            <a:br>
              <a:rPr lang="tr-TR" sz="2700" b="1"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Kantin/Yemekhane personeli kişisel hijyen kurallarına (sıklıkla el yıkama, öksürük / hapşırık adabı) sıkı bir şekilde uymalıdır.</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Personel işe özgü </a:t>
            </a:r>
            <a:r>
              <a:rPr lang="tr-TR" sz="1800" dirty="0" err="1" smtClean="0">
                <a:latin typeface="Times New Roman" panose="02020603050405020304" pitchFamily="18" charset="0"/>
                <a:cs typeface="Times New Roman" panose="02020603050405020304" pitchFamily="18" charset="0"/>
              </a:rPr>
              <a:t>KKD’ler</a:t>
            </a:r>
            <a:r>
              <a:rPr lang="tr-TR" sz="1800" dirty="0" smtClean="0">
                <a:latin typeface="Times New Roman" panose="02020603050405020304" pitchFamily="18" charset="0"/>
                <a:cs typeface="Times New Roman" panose="02020603050405020304" pitchFamily="18" charset="0"/>
              </a:rPr>
              <a:t> (maske, bone, eldiven vb.) kullanmalıdır.</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Yemekhane girişlerinde alkol bazlı el antiseptiği bulundurulmalıdır.</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Kişilere yemek öncesi ve sonrası el yıkama yoluyla el hijyeni sağlamaları konusu</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güçlü şekilde hatırlatılmalıdır (girişte ve uygun noktalara yerleştirilen uyarıcı</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afişler/posterler vb. bulunması gereklidir ancak çoğu zaman yeterli olmayabilir).</a:t>
            </a:r>
            <a:endParaRPr lang="tr-TR" sz="22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051348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40475"/>
          </a:xfrm>
        </p:spPr>
        <p:txBody>
          <a:bodyPr>
            <a:normAutofit fontScale="90000"/>
          </a:bodyPr>
          <a:lstStyle/>
          <a:p>
            <a:pPr algn="ct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nn-NO" sz="3200" b="1" dirty="0" smtClean="0">
                <a:latin typeface="Times New Roman" panose="02020603050405020304" pitchFamily="18" charset="0"/>
                <a:cs typeface="Times New Roman" panose="02020603050405020304" pitchFamily="18" charset="0"/>
              </a:rPr>
              <a:t>SOSYAL </a:t>
            </a:r>
            <a:r>
              <a:rPr lang="nn-NO" sz="3200" b="1" dirty="0">
                <a:latin typeface="Times New Roman" panose="02020603050405020304" pitchFamily="18" charset="0"/>
                <a:cs typeface="Times New Roman" panose="02020603050405020304" pitchFamily="18" charset="0"/>
              </a:rPr>
              <a:t>VE ORTAK</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nn-NO" sz="3200" b="1" dirty="0">
                <a:latin typeface="Times New Roman" panose="02020603050405020304" pitchFamily="18" charset="0"/>
                <a:cs typeface="Times New Roman" panose="02020603050405020304" pitchFamily="18" charset="0"/>
              </a:rPr>
              <a:t>KULLANIM </a:t>
            </a:r>
            <a:r>
              <a:rPr lang="nn-NO" sz="3200" b="1" dirty="0" smtClean="0">
                <a:latin typeface="Times New Roman" panose="02020603050405020304" pitchFamily="18" charset="0"/>
                <a:cs typeface="Times New Roman" panose="02020603050405020304" pitchFamily="18" charset="0"/>
              </a:rPr>
              <a:t>ALANLARI</a:t>
            </a: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Kantin, Yemekhane</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Büfe yüzeyleri sık sık temizlenmeli ve dezenfekte edilmelidir.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err="1" smtClean="0">
                <a:latin typeface="Times New Roman" panose="02020603050405020304" pitchFamily="18" charset="0"/>
                <a:cs typeface="Times New Roman" panose="02020603050405020304" pitchFamily="18" charset="0"/>
              </a:rPr>
              <a:t>Menaj</a:t>
            </a:r>
            <a:r>
              <a:rPr lang="tr-TR" sz="2200" dirty="0" smtClean="0">
                <a:latin typeface="Times New Roman" panose="02020603050405020304" pitchFamily="18" charset="0"/>
                <a:cs typeface="Times New Roman" panose="02020603050405020304" pitchFamily="18" charset="0"/>
              </a:rPr>
              <a:t> takımlarının (tuz, karabiber, sos vb.), şekerin, kürdanın vb. tek kullanımlık</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paketlerde, çatal-kaşık ve bıçakların servise kâğıt cepli paketler veya tek</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kullanımlık</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ürünler gibi hijyenik önlemler alınmış olarak sunulması sağlanmalıdır.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Riskli dönemlerde su sebilleri, kahve, çay vb. içecek makineleri ve otomatların</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kullanımı engellenmelidir.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Diğer zamanlarda bu ekipmanların temizliği ve dezenfeksiyonunun (periyodik</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bakım, filtre değişimleri dahil) planlanmış ve sık aralıklarla yapılması sağlanmalıdır.</a:t>
            </a:r>
            <a:endParaRPr lang="tr-TR" sz="22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923330"/>
          </a:xfrm>
          <a:prstGeom prst="rect">
            <a:avLst/>
          </a:prstGeom>
          <a:noFill/>
        </p:spPr>
        <p:txBody>
          <a:bodyPr wrap="square" rtlCol="0">
            <a:spAutoFit/>
          </a:bodyPr>
          <a:lstStyle/>
          <a:p>
            <a:pPr algn="ctr"/>
            <a:r>
              <a:rPr lang="tr-TR" b="1" cap="all" smtClean="0"/>
              <a:t>T.C 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1439253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40475"/>
          </a:xfrm>
        </p:spPr>
        <p:txBody>
          <a:bodyPr>
            <a:normAutofit fontScale="90000"/>
          </a:bodyPr>
          <a:lstStyle/>
          <a:p>
            <a:pPr algn="ct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nn-NO" sz="3200" b="1" dirty="0" smtClean="0">
                <a:latin typeface="Times New Roman" panose="02020603050405020304" pitchFamily="18" charset="0"/>
                <a:cs typeface="Times New Roman" panose="02020603050405020304" pitchFamily="18" charset="0"/>
              </a:rPr>
              <a:t>SOSYAL </a:t>
            </a:r>
            <a:r>
              <a:rPr lang="nn-NO" sz="3200" b="1" dirty="0">
                <a:latin typeface="Times New Roman" panose="02020603050405020304" pitchFamily="18" charset="0"/>
                <a:cs typeface="Times New Roman" panose="02020603050405020304" pitchFamily="18" charset="0"/>
              </a:rPr>
              <a:t>VE ORTAK</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nn-NO" sz="3200" b="1" dirty="0">
                <a:latin typeface="Times New Roman" panose="02020603050405020304" pitchFamily="18" charset="0"/>
                <a:cs typeface="Times New Roman" panose="02020603050405020304" pitchFamily="18" charset="0"/>
              </a:rPr>
              <a:t>KULLANIM </a:t>
            </a:r>
            <a:r>
              <a:rPr lang="nn-NO" sz="3200" b="1" dirty="0" smtClean="0">
                <a:latin typeface="Times New Roman" panose="02020603050405020304" pitchFamily="18" charset="0"/>
                <a:cs typeface="Times New Roman" panose="02020603050405020304" pitchFamily="18" charset="0"/>
              </a:rPr>
              <a:t>ALANLARI</a:t>
            </a: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Kantin, Yemekhane</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Mümkün ise su sebilleri ve otomatların temassız (fotoselli) olması sağlanmalıdır.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Havalandırma sistemi temiz hava sirkülasyonu için yeterli ve uygun olmalıdır.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Bulaşık yıkama donanımının düzgün çalışması, özellikle çalışma sıcaklıklarının yanı</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sıra temizlik ve dezenfekte edici kimyasalların kullanım dozunun uygunluğu</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kontrol edilmelidir.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Yemek hizmeti, dışarıdan tedarik edildiği durumlarda tercihen TS EN ISO 22000</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Gıda Güvenliği Yönetim Sistemi veya TS 13811 Hijyen ve Sanitasyon Yönetim</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Sistemi belgeli kuruluşlardan temin edilmelidir. Mümkün ise tedarikçinin yerinde</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denetim gerçekleştirilebilir.</a:t>
            </a:r>
            <a:endParaRPr lang="tr-TR" sz="22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6437519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404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nn-NO" sz="3200" b="1" dirty="0" smtClean="0">
                <a:latin typeface="Times New Roman" panose="02020603050405020304" pitchFamily="18" charset="0"/>
                <a:cs typeface="Times New Roman" panose="02020603050405020304" pitchFamily="18" charset="0"/>
              </a:rPr>
              <a:t>SOSYAL </a:t>
            </a:r>
            <a:r>
              <a:rPr lang="nn-NO" sz="3200" b="1" dirty="0">
                <a:latin typeface="Times New Roman" panose="02020603050405020304" pitchFamily="18" charset="0"/>
                <a:cs typeface="Times New Roman" panose="02020603050405020304" pitchFamily="18" charset="0"/>
              </a:rPr>
              <a:t>VE ORTAK</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nn-NO" sz="3200" b="1" dirty="0">
                <a:latin typeface="Times New Roman" panose="02020603050405020304" pitchFamily="18" charset="0"/>
                <a:cs typeface="Times New Roman" panose="02020603050405020304" pitchFamily="18" charset="0"/>
              </a:rPr>
              <a:t>KULLANIM </a:t>
            </a:r>
            <a:r>
              <a:rPr lang="nn-NO" sz="3200" b="1" dirty="0" smtClean="0">
                <a:latin typeface="Times New Roman" panose="02020603050405020304" pitchFamily="18" charset="0"/>
                <a:cs typeface="Times New Roman" panose="02020603050405020304" pitchFamily="18" charset="0"/>
              </a:rPr>
              <a:t>ALANLARI</a:t>
            </a: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Kantin, Yemekhane</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İlgili tüm alanlar temiz ve düzenli tutulmalıdır. Yemek salonlarındaki oturma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düzeni mümkün ise fiziki mesafe kurallarına uygun olarak tasarlanmalıdır.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6000542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nn-NO" sz="3200" b="1" dirty="0">
                <a:latin typeface="Times New Roman" panose="02020603050405020304" pitchFamily="18" charset="0"/>
                <a:cs typeface="Times New Roman" panose="02020603050405020304" pitchFamily="18" charset="0"/>
              </a:rPr>
              <a:t>SOSYAL VE ORTAK</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nn-NO" sz="3200" b="1" dirty="0">
                <a:latin typeface="Times New Roman" panose="02020603050405020304" pitchFamily="18" charset="0"/>
                <a:cs typeface="Times New Roman" panose="02020603050405020304" pitchFamily="18" charset="0"/>
              </a:rPr>
              <a:t>KULLANIM </a:t>
            </a:r>
            <a:r>
              <a:rPr lang="nn-NO" sz="3200" b="1" dirty="0" smtClean="0">
                <a:latin typeface="Times New Roman" panose="02020603050405020304" pitchFamily="18" charset="0"/>
                <a:cs typeface="Times New Roman" panose="02020603050405020304" pitchFamily="18" charset="0"/>
              </a:rPr>
              <a:t>ALANLARI</a:t>
            </a: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Tuvalet ve Lavabolar</a:t>
            </a:r>
            <a:br>
              <a:rPr lang="tr-TR" sz="3200" b="1" dirty="0" smtClean="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Kapılar ve kapı kolları dahil tüm yüzeyler uygun deterjan/dezenfektan ile sık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aralıklarla temizlenmelidir. Kuruluşta salgın hastalığı olduğu belirlenen kişi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olmadığı takdirde banyo, klozet ve lavabolar ve kapı yüzeyleri dahil tüm yüzeylerin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su ve uygun deterjanla sık temizlenmesi yeterlidir.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Banyo, klozet ve tuvaletler her gün en az bir kez 1/10 oranında sulandırılmış</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sodyum </a:t>
            </a:r>
            <a:r>
              <a:rPr lang="tr-TR" sz="2000" dirty="0" err="1" smtClean="0">
                <a:latin typeface="Times New Roman" panose="02020603050405020304" pitchFamily="18" charset="0"/>
                <a:cs typeface="Times New Roman" panose="02020603050405020304" pitchFamily="18" charset="0"/>
              </a:rPr>
              <a:t>hipoklorit</a:t>
            </a:r>
            <a:r>
              <a:rPr lang="tr-TR" sz="2000" dirty="0" smtClean="0">
                <a:latin typeface="Times New Roman" panose="02020603050405020304" pitchFamily="18" charset="0"/>
                <a:cs typeface="Times New Roman" panose="02020603050405020304" pitchFamily="18" charset="0"/>
              </a:rPr>
              <a:t> ile dezenfekte edilmelidir. El temasını önlemek için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öğrenci/personel lavabolarında mümkün ise el teması olmayan bataryalar,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temassız dispanserler olmalıdır.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7566288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nn-NO" sz="3200" b="1" dirty="0">
                <a:latin typeface="Times New Roman" panose="02020603050405020304" pitchFamily="18" charset="0"/>
                <a:cs typeface="Times New Roman" panose="02020603050405020304" pitchFamily="18" charset="0"/>
              </a:rPr>
              <a:t>SOSYAL VE ORTAK</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nn-NO" sz="3200" b="1" dirty="0">
                <a:latin typeface="Times New Roman" panose="02020603050405020304" pitchFamily="18" charset="0"/>
                <a:cs typeface="Times New Roman" panose="02020603050405020304" pitchFamily="18" charset="0"/>
              </a:rPr>
              <a:t>KULLANIM </a:t>
            </a:r>
            <a:r>
              <a:rPr lang="nn-NO" sz="3200" b="1" dirty="0" smtClean="0">
                <a:latin typeface="Times New Roman" panose="02020603050405020304" pitchFamily="18" charset="0"/>
                <a:cs typeface="Times New Roman" panose="02020603050405020304" pitchFamily="18" charset="0"/>
              </a:rPr>
              <a:t>ALANLARI</a:t>
            </a: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Tuvalet ve Lavabolar</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Kuruluş genelindeki lavabo ve gider bağlantıların deve boyunlarının S sifon şekilde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olması sağlanmalıdır.</a:t>
            </a:r>
            <a:br>
              <a:rPr lang="tr-TR" sz="2000" dirty="0" smtClean="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Mümkünse her tuvalet/lavabo girişinde (ideal olarak hem iç, hem de dış kısma), el</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antiseptik cihazları bulunmalıdır.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Öğrencilere ve personele her seferinde en az 20 saniye boyunca sabun ve suyla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ellerini yıkamalarını hatırlatmak için afiş/poster/uyarı levhası konulmalıdır.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923330"/>
          </a:xfrm>
          <a:prstGeom prst="rect">
            <a:avLst/>
          </a:prstGeom>
          <a:noFill/>
        </p:spPr>
        <p:txBody>
          <a:bodyPr wrap="square" rtlCol="0">
            <a:spAutoFit/>
          </a:bodyPr>
          <a:lstStyle/>
          <a:p>
            <a:pPr algn="ctr"/>
            <a:r>
              <a:rPr lang="tr-TR" b="1" cap="all" smtClean="0"/>
              <a:t>T.C 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1875252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nn-NO" sz="3200" b="1" dirty="0">
                <a:latin typeface="Times New Roman" panose="02020603050405020304" pitchFamily="18" charset="0"/>
                <a:cs typeface="Times New Roman" panose="02020603050405020304" pitchFamily="18" charset="0"/>
              </a:rPr>
              <a:t>SOSYAL VE ORTAK</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nn-NO" sz="3200" b="1" dirty="0">
                <a:latin typeface="Times New Roman" panose="02020603050405020304" pitchFamily="18" charset="0"/>
                <a:cs typeface="Times New Roman" panose="02020603050405020304" pitchFamily="18" charset="0"/>
              </a:rPr>
              <a:t>KULLANIM </a:t>
            </a:r>
            <a:r>
              <a:rPr lang="nn-NO" sz="3200" b="1" dirty="0" smtClean="0">
                <a:latin typeface="Times New Roman" panose="02020603050405020304" pitchFamily="18" charset="0"/>
                <a:cs typeface="Times New Roman" panose="02020603050405020304" pitchFamily="18" charset="0"/>
              </a:rPr>
              <a:t>ALANLARI</a:t>
            </a: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Tuvalet ve Lavabolar</a:t>
            </a:r>
            <a:br>
              <a:rPr lang="tr-TR" sz="3200" b="1" dirty="0" smtClean="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Personel ve öğrencilerin kâğıt havluları ve benzeri atıkları atmalarını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kolaylaştırmak için çıkışa yakın noktalara mümkünse pedallı çöp kutusu</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yerleştirilmelidir.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Varsa el kurutucu cihazlarının kullanılmaması için gerekli önlemlerin alınması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sağlanmalıdır. Tuvaletlerin havalandırma sisteminin temiz hava sirkülasyonu</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yeterli ve uygun olmalıdır.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923330"/>
          </a:xfrm>
          <a:prstGeom prst="rect">
            <a:avLst/>
          </a:prstGeom>
          <a:noFill/>
        </p:spPr>
        <p:txBody>
          <a:bodyPr wrap="square" rtlCol="0">
            <a:spAutoFit/>
          </a:bodyPr>
          <a:lstStyle/>
          <a:p>
            <a:pPr algn="ctr"/>
            <a:r>
              <a:rPr lang="tr-TR" b="1" cap="all" smtClean="0"/>
              <a:t>T.C 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8148494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nn-NO" sz="3200" b="1" dirty="0">
                <a:latin typeface="Times New Roman" panose="02020603050405020304" pitchFamily="18" charset="0"/>
                <a:cs typeface="Times New Roman" panose="02020603050405020304" pitchFamily="18" charset="0"/>
              </a:rPr>
              <a:t>SOSYAL VE ORTAK</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nn-NO" sz="3200" b="1" dirty="0">
                <a:latin typeface="Times New Roman" panose="02020603050405020304" pitchFamily="18" charset="0"/>
                <a:cs typeface="Times New Roman" panose="02020603050405020304" pitchFamily="18" charset="0"/>
              </a:rPr>
              <a:t>KULLANIM </a:t>
            </a:r>
            <a:r>
              <a:rPr lang="nn-NO" sz="3200" b="1" dirty="0" smtClean="0">
                <a:latin typeface="Times New Roman" panose="02020603050405020304" pitchFamily="18" charset="0"/>
                <a:cs typeface="Times New Roman" panose="02020603050405020304" pitchFamily="18" charset="0"/>
              </a:rPr>
              <a:t>ALANLARI</a:t>
            </a: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İbadethane/Mescit</a:t>
            </a:r>
            <a:br>
              <a:rPr lang="tr-TR" sz="3200" b="1" dirty="0" smtClean="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 hava sirkülasyonu düzenli olarak sağlanmalıdır.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Temizlik ve dezenfeksiyon belirlenmiş plan dahilinde mümkün olan en sık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periyotlarda yapılmalıdır.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Seccadelerin, Kur'an-ı Kerimler dahil tüm kitapların ve tespihlerin kişiye özel</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olması sağlanmalı, mümkünse misafirler için tek kullanımlık seccadeler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bulundurulmalıdır.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923330"/>
          </a:xfrm>
          <a:prstGeom prst="rect">
            <a:avLst/>
          </a:prstGeom>
          <a:noFill/>
        </p:spPr>
        <p:txBody>
          <a:bodyPr wrap="square" rtlCol="0">
            <a:spAutoFit/>
          </a:bodyPr>
          <a:lstStyle/>
          <a:p>
            <a:pPr algn="ctr"/>
            <a:r>
              <a:rPr lang="tr-TR" b="1" cap="all" smtClean="0"/>
              <a:t>T.C 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0967400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nn-NO" sz="3200" b="1" dirty="0">
                <a:latin typeface="Times New Roman" panose="02020603050405020304" pitchFamily="18" charset="0"/>
                <a:cs typeface="Times New Roman" panose="02020603050405020304" pitchFamily="18" charset="0"/>
              </a:rPr>
              <a:t>SOSYAL VE ORTAK</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nn-NO" sz="3200" b="1" dirty="0">
                <a:latin typeface="Times New Roman" panose="02020603050405020304" pitchFamily="18" charset="0"/>
                <a:cs typeface="Times New Roman" panose="02020603050405020304" pitchFamily="18" charset="0"/>
              </a:rPr>
              <a:t>KULLANIM </a:t>
            </a:r>
            <a:r>
              <a:rPr lang="nn-NO" sz="3200" b="1" dirty="0" smtClean="0">
                <a:latin typeface="Times New Roman" panose="02020603050405020304" pitchFamily="18" charset="0"/>
                <a:cs typeface="Times New Roman" panose="02020603050405020304" pitchFamily="18" charset="0"/>
              </a:rPr>
              <a:t>ALANLARI</a:t>
            </a: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Spor Salonları</a:t>
            </a:r>
            <a:br>
              <a:rPr lang="tr-TR" sz="3200" b="1" dirty="0" smtClean="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Spor salonlarının girişine salgın hastalık önlemleri ile ilgili afişler (el yıkama ve spor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salonunun içinde uyulması gereken kurallar) asılmalıdır. Spor salonlarının girişinde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ve içeride el antiseptiği bulundurulmalıdır.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Spor salonlarının giriş ve çıkışına pedallı ve kapaklı atık kumbaraları konulmalı ve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düzenli olarak boşaltılmalıdır.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Spor salonunda su ve sabuna erişim kolay olmalıdır.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923330"/>
          </a:xfrm>
          <a:prstGeom prst="rect">
            <a:avLst/>
          </a:prstGeom>
          <a:noFill/>
        </p:spPr>
        <p:txBody>
          <a:bodyPr wrap="square" rtlCol="0">
            <a:spAutoFit/>
          </a:bodyPr>
          <a:lstStyle/>
          <a:p>
            <a:pPr algn="ctr"/>
            <a:r>
              <a:rPr lang="tr-TR" b="1" cap="all" smtClean="0"/>
              <a:t>T.C 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4491756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nn-NO" sz="2800" b="1" dirty="0">
                <a:latin typeface="Times New Roman" panose="02020603050405020304" pitchFamily="18" charset="0"/>
                <a:cs typeface="Times New Roman" panose="02020603050405020304" pitchFamily="18" charset="0"/>
              </a:rPr>
              <a:t>SOSYAL VE ORTAK</a:t>
            </a: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nn-NO" sz="2800" b="1" dirty="0">
                <a:latin typeface="Times New Roman" panose="02020603050405020304" pitchFamily="18" charset="0"/>
                <a:cs typeface="Times New Roman" panose="02020603050405020304" pitchFamily="18" charset="0"/>
              </a:rPr>
              <a:t>KULLANIM </a:t>
            </a:r>
            <a:r>
              <a:rPr lang="nn-NO" sz="2800" b="1" dirty="0" smtClean="0">
                <a:latin typeface="Times New Roman" panose="02020603050405020304" pitchFamily="18" charset="0"/>
                <a:cs typeface="Times New Roman" panose="02020603050405020304" pitchFamily="18" charset="0"/>
              </a:rPr>
              <a:t>ALANLARI</a:t>
            </a:r>
            <a:r>
              <a:rPr lang="tr-TR" sz="2800" b="1" dirty="0" smtClean="0">
                <a:latin typeface="Times New Roman" panose="02020603050405020304" pitchFamily="18" charset="0"/>
                <a:cs typeface="Times New Roman" panose="02020603050405020304" pitchFamily="18" charset="0"/>
              </a:rPr>
              <a:t/>
            </a:r>
            <a:br>
              <a:rPr lang="tr-TR" sz="2800" b="1" dirty="0" smtClean="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800" b="1" dirty="0" smtClean="0">
                <a:latin typeface="Times New Roman" panose="02020603050405020304" pitchFamily="18" charset="0"/>
                <a:cs typeface="Times New Roman" panose="02020603050405020304" pitchFamily="18" charset="0"/>
              </a:rPr>
              <a:t>Spor Salonları</a:t>
            </a:r>
            <a:br>
              <a:rPr lang="tr-TR" sz="2800" b="1" dirty="0" smtClean="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İçeriye girmeden görünür bir yere asılmış olan içeride uyulması beklenen kuralları</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açıklayan bilgilendirmelerin okunması ve belirtilen kurallara uyulması güvence</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altına alınmalıdır.</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Spor salonuna giderken kişisel havlu ve mat vb. malzemeler götürülmelidir.</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Havluların, kuruluş tarafından veriliyorsa poşetli olması veya görevli personel</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tarafından verilmesi, mat türü malzemenin de her kullanıcıdan sonra</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dezenfeksiyonunun sağlanması gerekmektedir.</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Görevli personelin salgın hastalıkların bulaşma yolları ve korunma önlemleri</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hususunda bilgilenmesi sağlanmalıdır.</a:t>
            </a:r>
            <a:endParaRPr lang="tr-TR" sz="18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568270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46511"/>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COVID-19’UN BULAŞ ÖZELLİKLERİ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err="1" smtClean="0">
                <a:latin typeface="Times New Roman" panose="02020603050405020304" pitchFamily="18" charset="0"/>
                <a:cs typeface="Times New Roman" panose="02020603050405020304" pitchFamily="18" charset="0"/>
              </a:rPr>
              <a:t>İnkübasyon</a:t>
            </a:r>
            <a:r>
              <a:rPr lang="tr-TR" sz="3200" b="1" dirty="0" smtClean="0">
                <a:latin typeface="Times New Roman" panose="02020603050405020304" pitchFamily="18" charset="0"/>
                <a:cs typeface="Times New Roman" panose="02020603050405020304" pitchFamily="18" charset="0"/>
              </a:rPr>
              <a:t> ve Enfeksiyon Periyodu</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COVID-19 vakalarının, semptomların başlangıcından 1 gün, nadiren 2 gün öncesine kadar bulaştırıcı olabildiği bilinmektedir. Ancak, çoğu durumda bireyler, genellikle semptomları varken bulaşıcı olarak kabul edilir. Hafif vakalarda semptom başlangıcından klinik iyileşmeye kadar olan ortalama sürenin yaklaşık 2 hafta, ciddi veya kritik vakalar için ise 3-6 hafta olduğu kabul edilmektedir.</a:t>
            </a:r>
            <a:endParaRPr lang="tr-TR" sz="2000" b="1"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8598260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nn-NO" sz="3200" b="1" dirty="0">
                <a:latin typeface="Times New Roman" panose="02020603050405020304" pitchFamily="18" charset="0"/>
                <a:cs typeface="Times New Roman" panose="02020603050405020304" pitchFamily="18" charset="0"/>
              </a:rPr>
              <a:t>SOSYAL VE ORTAK</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nn-NO" sz="3200" b="1" dirty="0">
                <a:latin typeface="Times New Roman" panose="02020603050405020304" pitchFamily="18" charset="0"/>
                <a:cs typeface="Times New Roman" panose="02020603050405020304" pitchFamily="18" charset="0"/>
              </a:rPr>
              <a:t>KULLANIM </a:t>
            </a:r>
            <a:r>
              <a:rPr lang="nn-NO" sz="3200" b="1" dirty="0" smtClean="0">
                <a:latin typeface="Times New Roman" panose="02020603050405020304" pitchFamily="18" charset="0"/>
                <a:cs typeface="Times New Roman" panose="02020603050405020304" pitchFamily="18" charset="0"/>
              </a:rPr>
              <a:t>ALANLARI</a:t>
            </a: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Spor Salonları</a:t>
            </a:r>
            <a:br>
              <a:rPr lang="tr-TR" sz="3200" b="1" dirty="0" smtClean="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Spor salonlarında her kullanımdan sonra düzenli olarak temizlik yapılmalıdır.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Sık kullanılan alan ve malzemeler daha sık temizlenmelidir.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Merkezi havalandırma sistemleri bulunan spor salonlarının havalandırması temiz</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hava sirkülasyonunu sağlayacak şekilde düzenlenmeli, havalandırma sistemlerinin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bakımı ve filtre değişimleri üretici firma önerileri doğrultusunda yapılmalıdır.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Spor salonları sık sık havalandırılmalıdır.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41859660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nn-NO" sz="2400" b="1" dirty="0">
                <a:latin typeface="Times New Roman" panose="02020603050405020304" pitchFamily="18" charset="0"/>
                <a:cs typeface="Times New Roman" panose="02020603050405020304" pitchFamily="18" charset="0"/>
              </a:rPr>
              <a:t>SOSYAL VE ORTAK</a:t>
            </a: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nn-NO" sz="2400" b="1" dirty="0">
                <a:latin typeface="Times New Roman" panose="02020603050405020304" pitchFamily="18" charset="0"/>
                <a:cs typeface="Times New Roman" panose="02020603050405020304" pitchFamily="18" charset="0"/>
              </a:rPr>
              <a:t>KULLANIM </a:t>
            </a:r>
            <a:r>
              <a:rPr lang="nn-NO" sz="2400" b="1" dirty="0" smtClean="0">
                <a:latin typeface="Times New Roman" panose="02020603050405020304" pitchFamily="18" charset="0"/>
                <a:cs typeface="Times New Roman" panose="02020603050405020304" pitchFamily="18" charset="0"/>
              </a:rPr>
              <a:t>ALANLARI</a:t>
            </a:r>
            <a:r>
              <a:rPr lang="tr-TR" sz="2400" b="1" dirty="0" smtClean="0">
                <a:latin typeface="Times New Roman" panose="02020603050405020304" pitchFamily="18" charset="0"/>
                <a:cs typeface="Times New Roman" panose="02020603050405020304" pitchFamily="18" charset="0"/>
              </a:rPr>
              <a:t/>
            </a:r>
            <a:br>
              <a:rPr lang="tr-TR" sz="2400" b="1" dirty="0" smtClean="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2400" b="1" dirty="0" smtClean="0">
                <a:latin typeface="Times New Roman" panose="02020603050405020304" pitchFamily="18" charset="0"/>
                <a:cs typeface="Times New Roman" panose="02020603050405020304" pitchFamily="18" charset="0"/>
              </a:rPr>
              <a:t>Öğrenci/Personel Soyunma Odaları</a:t>
            </a:r>
            <a:br>
              <a:rPr lang="tr-TR" sz="2400" b="1" dirty="0" smtClean="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
            </a:r>
            <a:br>
              <a:rPr lang="tr-TR" sz="1600" dirty="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Soyunma odaları, aynı anda kullanacak kişi sayısını azaltacak şekilde organize</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edilmelidir. Soyunma odalarında kişi başına minimum 4 m2 alan sağlanacak ve</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sosyal mesafe kuralına uygun şekilde kullanım planlanmalıdır.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Oda girişlerine alkol bazlı el antiseptiği konulmalıdır. Temizlik ve dezenfeksiyon</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sıklığı gözden geçirilmeli, her kullanım sonrası temizlik ve dezenfeksiyon</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yapılmalıdır.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Ortamların havalandırma koşulları yeterli olmalıdır. El temasını önlemek için</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lavabolarda mümkünse el teması olmayan bataryalar, temassız </a:t>
            </a:r>
            <a:r>
              <a:rPr lang="tr-TR" sz="1600" dirty="0" err="1" smtClean="0">
                <a:latin typeface="Times New Roman" panose="02020603050405020304" pitchFamily="18" charset="0"/>
                <a:cs typeface="Times New Roman" panose="02020603050405020304" pitchFamily="18" charset="0"/>
              </a:rPr>
              <a:t>dispenserler</a:t>
            </a: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olmalıdır. Kirli ve temiz kıyafetlerden, ayakkabılardan çapraz bulaşmayı</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önleyebilmek için gerekli tedbirler alınmalıdır.</a:t>
            </a:r>
            <a:endParaRPr lang="tr-TR" sz="16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928863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nn-NO" sz="2400" b="1" dirty="0">
                <a:latin typeface="Times New Roman" panose="02020603050405020304" pitchFamily="18" charset="0"/>
                <a:cs typeface="Times New Roman" panose="02020603050405020304" pitchFamily="18" charset="0"/>
              </a:rPr>
              <a:t>SOSYAL VE ORTAK</a:t>
            </a: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nn-NO" sz="2400" b="1" dirty="0">
                <a:latin typeface="Times New Roman" panose="02020603050405020304" pitchFamily="18" charset="0"/>
                <a:cs typeface="Times New Roman" panose="02020603050405020304" pitchFamily="18" charset="0"/>
              </a:rPr>
              <a:t>KULLANIM </a:t>
            </a:r>
            <a:r>
              <a:rPr lang="nn-NO" sz="2400" b="1" dirty="0" smtClean="0">
                <a:latin typeface="Times New Roman" panose="02020603050405020304" pitchFamily="18" charset="0"/>
                <a:cs typeface="Times New Roman" panose="02020603050405020304" pitchFamily="18" charset="0"/>
              </a:rPr>
              <a:t>ALANLARI</a:t>
            </a:r>
            <a:r>
              <a:rPr lang="tr-TR" sz="2400" b="1" dirty="0" smtClean="0">
                <a:latin typeface="Times New Roman" panose="02020603050405020304" pitchFamily="18" charset="0"/>
                <a:cs typeface="Times New Roman" panose="02020603050405020304" pitchFamily="18" charset="0"/>
              </a:rPr>
              <a:t/>
            </a:r>
            <a:br>
              <a:rPr lang="tr-TR" sz="2400" b="1" dirty="0" smtClean="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2400" b="1" dirty="0" smtClean="0">
                <a:latin typeface="Times New Roman" panose="02020603050405020304" pitchFamily="18" charset="0"/>
                <a:cs typeface="Times New Roman" panose="02020603050405020304" pitchFamily="18" charset="0"/>
              </a:rPr>
              <a:t>Okul Bahçesi ve Açık Oyun Alanları</a:t>
            </a:r>
            <a:br>
              <a:rPr lang="tr-TR" sz="2400" b="1" dirty="0" smtClean="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Kuruluşun ihtiyaçlarına yönelik sağlıklı, temiz ve güvenli okul çevresi koşulları</a:t>
            </a:r>
            <a:r>
              <a:rPr lang="tr-TR" sz="1800" dirty="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sağlanmalıdır.</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Zemin düzgün ve su birikintilerine izin vermeyecek nitelikte olmalıdır.</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Bahçe ya da oyun alanlarında bulunan oturma ünitelerinde fiziki mesafe kuralları</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uygulanmalıdır.</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Oturma üniteleri ve diğer ekipmanların (oyuncaklar, spor aletleri vb.) temizlik ve</a:t>
            </a:r>
            <a:br>
              <a:rPr lang="tr-TR" sz="1800" dirty="0" smtClean="0">
                <a:latin typeface="Times New Roman" panose="02020603050405020304" pitchFamily="18" charset="0"/>
                <a:cs typeface="Times New Roman" panose="02020603050405020304" pitchFamily="18" charset="0"/>
              </a:rPr>
            </a:br>
            <a:r>
              <a:rPr lang="tr-TR" sz="1800" dirty="0" smtClean="0">
                <a:latin typeface="Times New Roman" panose="02020603050405020304" pitchFamily="18" charset="0"/>
                <a:cs typeface="Times New Roman" panose="02020603050405020304" pitchFamily="18" charset="0"/>
              </a:rPr>
              <a:t>dezenfeksiyon işlemleri planlanmalı ve uygulanmalıdır.</a:t>
            </a:r>
            <a:endParaRPr lang="tr-TR" sz="18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a:t>
            </a:r>
          </a:p>
          <a:p>
            <a:pPr algn="ctr"/>
            <a:r>
              <a:rPr lang="tr-TR" b="1" cap="all" dirty="0" smtClean="0"/>
              <a:t> 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9778375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nn-NO" sz="3200" b="1" dirty="0">
                <a:latin typeface="Times New Roman" panose="02020603050405020304" pitchFamily="18" charset="0"/>
                <a:cs typeface="Times New Roman" panose="02020603050405020304" pitchFamily="18" charset="0"/>
              </a:rPr>
              <a:t>SOSYAL VE ORTAK</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nn-NO" sz="3200" b="1" dirty="0">
                <a:latin typeface="Times New Roman" panose="02020603050405020304" pitchFamily="18" charset="0"/>
                <a:cs typeface="Times New Roman" panose="02020603050405020304" pitchFamily="18" charset="0"/>
              </a:rPr>
              <a:t>KULLANIM </a:t>
            </a:r>
            <a:r>
              <a:rPr lang="nn-NO" sz="3200" b="1" dirty="0" smtClean="0">
                <a:latin typeface="Times New Roman" panose="02020603050405020304" pitchFamily="18" charset="0"/>
                <a:cs typeface="Times New Roman" panose="02020603050405020304" pitchFamily="18" charset="0"/>
              </a:rPr>
              <a:t>ALANLARI</a:t>
            </a: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Okul Bahçesi ve Açık Oyun Alanları</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Teneffüs veya diğer açık alan etkinliklerinde tayin edilmiş bir sorumlu (nöbetçi</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öğretmen, güvenlik görevlisi vb.) tarafından salgın hastalık dönemlerine özgü</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(fiziki mesafenin korunması vb.) uyarılarda bulunması sağlanmalıdır.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Genel hijyen ve sanitasyon uygulamalarına ve salgın hastalık dönemlerindeki</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tedbirlere yönelik görünür yerlere afiş/poster/uyarı levhası konulmalıdır.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Bu alanlardaki atık yönetimi, bu kılavuzun “Atık Yönetimi” başlığı altında</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tanımlandığı şekilde yürütülür.</a:t>
            </a:r>
            <a:endParaRPr lang="tr-TR" sz="22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9377752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nn-NO" sz="3200" b="1" dirty="0" smtClean="0">
                <a:latin typeface="Times New Roman" panose="02020603050405020304" pitchFamily="18" charset="0"/>
                <a:cs typeface="Times New Roman" panose="02020603050405020304" pitchFamily="18" charset="0"/>
              </a:rPr>
              <a:t>SOSYAL </a:t>
            </a:r>
            <a:r>
              <a:rPr lang="nn-NO" sz="3200" b="1" dirty="0">
                <a:latin typeface="Times New Roman" panose="02020603050405020304" pitchFamily="18" charset="0"/>
                <a:cs typeface="Times New Roman" panose="02020603050405020304" pitchFamily="18" charset="0"/>
              </a:rPr>
              <a:t>VE ORTAK</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nn-NO" sz="3200" b="1" dirty="0">
                <a:latin typeface="Times New Roman" panose="02020603050405020304" pitchFamily="18" charset="0"/>
                <a:cs typeface="Times New Roman" panose="02020603050405020304" pitchFamily="18" charset="0"/>
              </a:rPr>
              <a:t>KULLANIM </a:t>
            </a:r>
            <a:r>
              <a:rPr lang="nn-NO" sz="3200" b="1" dirty="0" smtClean="0">
                <a:latin typeface="Times New Roman" panose="02020603050405020304" pitchFamily="18" charset="0"/>
                <a:cs typeface="Times New Roman" panose="02020603050405020304" pitchFamily="18" charset="0"/>
              </a:rPr>
              <a:t>ALANLARI</a:t>
            </a: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Öğrenci/Personel Servisleri/Taşımalı Eğitim Hizmetleri</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Servis şoförleri ve rehber personeli, kişisel hijyen kurallarına uygun şekilde hareket</a:t>
            </a:r>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etmelidir.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Öğrenciler ve personel servise binerken ve inerken sosyal mesafe kuralına uygun</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davranmalıdır.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Fiziki mesafe kuralının bozulmaması için önlemler alınmalıdır.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Salgın hastalık belirtileri (ateş, öksürük, burun akıntısı, nefes darlığı vb.) olanların</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maske takması sağlanmalı, belirti gösteren öğrenci ise öğrencinin velisi</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bilgilendirilerek sağlık merkezine yönlendirilmelidir.</a:t>
            </a:r>
            <a:endParaRPr lang="tr-TR" sz="22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1690105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fontScale="90000"/>
          </a:bodyPr>
          <a:lstStyle/>
          <a:p>
            <a:pPr algn="ct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nn-NO" sz="3200" b="1" dirty="0" smtClean="0">
                <a:latin typeface="Times New Roman" panose="02020603050405020304" pitchFamily="18" charset="0"/>
                <a:cs typeface="Times New Roman" panose="02020603050405020304" pitchFamily="18" charset="0"/>
              </a:rPr>
              <a:t>SOSYAL </a:t>
            </a:r>
            <a:r>
              <a:rPr lang="nn-NO" sz="3200" b="1" dirty="0">
                <a:latin typeface="Times New Roman" panose="02020603050405020304" pitchFamily="18" charset="0"/>
                <a:cs typeface="Times New Roman" panose="02020603050405020304" pitchFamily="18" charset="0"/>
              </a:rPr>
              <a:t>VE ORTAK</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nn-NO" sz="3200" b="1" dirty="0">
                <a:latin typeface="Times New Roman" panose="02020603050405020304" pitchFamily="18" charset="0"/>
                <a:cs typeface="Times New Roman" panose="02020603050405020304" pitchFamily="18" charset="0"/>
              </a:rPr>
              <a:t>KULLANIM </a:t>
            </a:r>
            <a:r>
              <a:rPr lang="nn-NO" sz="3200" b="1" dirty="0" smtClean="0">
                <a:latin typeface="Times New Roman" panose="02020603050405020304" pitchFamily="18" charset="0"/>
                <a:cs typeface="Times New Roman" panose="02020603050405020304" pitchFamily="18" charset="0"/>
              </a:rPr>
              <a:t>ALANLARI</a:t>
            </a: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Öğrenci/Personel Servisleri/Taşımalı Eğitim Hizmetleri</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Koltuklara numara verilmeli, evden alınma sırasına göre her öğrencinin/personelin</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hangi koltuğu kullanacağı sabit hale getirilmelidir.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Koltuk numarasına göre oturma listesi oluşturulmalı, liste serviste görünür şekilde</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asılmalı ve her öğrenci/personel kuruluşa gidiş ve dönüşlerde her gün kendine</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ayrılmış sabit koltukta seyahat etmelidir.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Servis araçlarına oturma listesinde ismi bulunanlar dışında kişi kabul</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edilmemelidir.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Servis içinde konuşulmamalı ve bağırılmamalıdır. Serviste bir mecburiyet</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olmadıkça su dahil içecek ve yiyecek kullanılmamalıdır.</a:t>
            </a:r>
            <a:endParaRPr lang="tr-TR" sz="22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321371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fontScale="90000"/>
          </a:bodyPr>
          <a:lstStyle/>
          <a:p>
            <a:pPr algn="ct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nn-NO" sz="3200" b="1" dirty="0" smtClean="0">
                <a:latin typeface="Times New Roman" panose="02020603050405020304" pitchFamily="18" charset="0"/>
                <a:cs typeface="Times New Roman" panose="02020603050405020304" pitchFamily="18" charset="0"/>
              </a:rPr>
              <a:t>SOSYAL </a:t>
            </a:r>
            <a:r>
              <a:rPr lang="nn-NO" sz="3200" b="1" dirty="0">
                <a:latin typeface="Times New Roman" panose="02020603050405020304" pitchFamily="18" charset="0"/>
                <a:cs typeface="Times New Roman" panose="02020603050405020304" pitchFamily="18" charset="0"/>
              </a:rPr>
              <a:t>VE ORTAK</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nn-NO" sz="3200" b="1" dirty="0">
                <a:latin typeface="Times New Roman" panose="02020603050405020304" pitchFamily="18" charset="0"/>
                <a:cs typeface="Times New Roman" panose="02020603050405020304" pitchFamily="18" charset="0"/>
              </a:rPr>
              <a:t>KULLANIM </a:t>
            </a:r>
            <a:r>
              <a:rPr lang="nn-NO" sz="3200" b="1" dirty="0" smtClean="0">
                <a:latin typeface="Times New Roman" panose="02020603050405020304" pitchFamily="18" charset="0"/>
                <a:cs typeface="Times New Roman" panose="02020603050405020304" pitchFamily="18" charset="0"/>
              </a:rPr>
              <a:t>ALANLARI</a:t>
            </a: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Öğrenci/Personel Servisleri/Taşımalı Eğitim Hizmetleri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Klimanın iç hava sirkülasyon düğmesi kapalı olmalıdır.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Servis araçlarının klima hava filtre bakımı düzenli olarak yapılmalıdır. Servislerde</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pencereler uygun olan her fırsatta açılarak servisin iç havasının temizlenmesi</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sağlanmalıdır.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Servisin genel iç temizliği gün sonunda su ve deterjan ile yapılmalıdır. Her servis</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turu tamamlandıktan sonra sık dokunulan yüzeyler (kapı kolları, kol</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dayama/kolçaklar, tutacaklar, cam açma düğmeleri, emniyet kemeri tokaları) önce</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su ve deterjanlı bezle silinmeli, daha sonra da 1/100 oranında sulandırılmış</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Sodyum </a:t>
            </a:r>
            <a:r>
              <a:rPr lang="tr-TR" sz="2200" dirty="0" err="1" smtClean="0">
                <a:latin typeface="Times New Roman" panose="02020603050405020304" pitchFamily="18" charset="0"/>
                <a:cs typeface="Times New Roman" panose="02020603050405020304" pitchFamily="18" charset="0"/>
              </a:rPr>
              <a:t>Hipoklorit</a:t>
            </a:r>
            <a:r>
              <a:rPr lang="tr-TR" sz="2200" dirty="0" smtClean="0">
                <a:latin typeface="Times New Roman" panose="02020603050405020304" pitchFamily="18" charset="0"/>
                <a:cs typeface="Times New Roman" panose="02020603050405020304" pitchFamily="18" charset="0"/>
              </a:rPr>
              <a:t> (CAS No:7681-52-9) veya %70'lik alkol ile dezenfekte</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edilmelidir.</a:t>
            </a:r>
            <a:endParaRPr lang="tr-TR" sz="22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7661843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nn-NO" sz="3200" b="1" dirty="0" smtClean="0">
                <a:latin typeface="Times New Roman" panose="02020603050405020304" pitchFamily="18" charset="0"/>
                <a:cs typeface="Times New Roman" panose="02020603050405020304" pitchFamily="18" charset="0"/>
              </a:rPr>
              <a:t>SOSYAL </a:t>
            </a:r>
            <a:r>
              <a:rPr lang="nn-NO" sz="3200" b="1" dirty="0">
                <a:latin typeface="Times New Roman" panose="02020603050405020304" pitchFamily="18" charset="0"/>
                <a:cs typeface="Times New Roman" panose="02020603050405020304" pitchFamily="18" charset="0"/>
              </a:rPr>
              <a:t>VE ORTAK</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nn-NO" sz="3200" b="1" dirty="0">
                <a:latin typeface="Times New Roman" panose="02020603050405020304" pitchFamily="18" charset="0"/>
                <a:cs typeface="Times New Roman" panose="02020603050405020304" pitchFamily="18" charset="0"/>
              </a:rPr>
              <a:t>KULLANIM </a:t>
            </a:r>
            <a:r>
              <a:rPr lang="nn-NO" sz="3200" b="1" dirty="0" smtClean="0">
                <a:latin typeface="Times New Roman" panose="02020603050405020304" pitchFamily="18" charset="0"/>
                <a:cs typeface="Times New Roman" panose="02020603050405020304" pitchFamily="18" charset="0"/>
              </a:rPr>
              <a:t>ALANLARI</a:t>
            </a: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Öğrenci/Personel Servisleri/Taşımalı Eğitim Hizmetleri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Bu amaçla Sağlık Bakanlığı ruhsatlı dezenfektanlar da kullanılabilir.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Temizlik, yolcu olmadığı durumlarda yapılmalı ve sonrasında en az bir dakika</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beklenip havalandırılmalıdır.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Servis hizmeti, kuruluş dışı farklı bir firma tarafından sağlanıyor ise belirlenen</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önlemlerin alındığı ve dezenfeksiyonun yapıldığı güvence altına alınmalıdır.</a:t>
            </a:r>
            <a:endParaRPr lang="tr-TR" sz="22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5975611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nn-NO" sz="3200" b="1" dirty="0" smtClean="0">
                <a:latin typeface="Times New Roman" panose="02020603050405020304" pitchFamily="18" charset="0"/>
                <a:cs typeface="Times New Roman" panose="02020603050405020304" pitchFamily="18" charset="0"/>
              </a:rPr>
              <a:t>SOSYAL </a:t>
            </a:r>
            <a:r>
              <a:rPr lang="nn-NO" sz="3200" b="1" dirty="0">
                <a:latin typeface="Times New Roman" panose="02020603050405020304" pitchFamily="18" charset="0"/>
                <a:cs typeface="Times New Roman" panose="02020603050405020304" pitchFamily="18" charset="0"/>
              </a:rPr>
              <a:t>VE ORTAK</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nn-NO" sz="3200" b="1" dirty="0">
                <a:latin typeface="Times New Roman" panose="02020603050405020304" pitchFamily="18" charset="0"/>
                <a:cs typeface="Times New Roman" panose="02020603050405020304" pitchFamily="18" charset="0"/>
              </a:rPr>
              <a:t>KULLANIM </a:t>
            </a:r>
            <a:r>
              <a:rPr lang="nn-NO" sz="3200" b="1" dirty="0" smtClean="0">
                <a:latin typeface="Times New Roman" panose="02020603050405020304" pitchFamily="18" charset="0"/>
                <a:cs typeface="Times New Roman" panose="02020603050405020304" pitchFamily="18" charset="0"/>
              </a:rPr>
              <a:t>ALANLARI</a:t>
            </a: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Diğer Kullanım Alanları</a:t>
            </a:r>
            <a:br>
              <a:rPr lang="tr-TR" sz="3200" b="1" dirty="0" smtClean="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Bu kılavuzda özel olarak belirtilmemiş (arşiv, sığınak, malzeme depoları,</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kütüphane vb.) tüm alanlarda; kuruluşun genel hijyen ve sanitasyon uygulamaları</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ve salgın dönemlerinde aldığı tedbirler (sosyal mesafe uygulamaları,</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dezenfeksiyon/temizlik planlamaları, havalandırma kuralları, görsel/yazılı afiş ve</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poster ve KKD kullanımı) geçerlidir.</a:t>
            </a:r>
            <a:endParaRPr lang="tr-TR" sz="22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42243632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Genel İlkeler</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Kuruluşta salgın hastalık vakaları tespit edilmemiş olsa bile hijyen ve sanitasyon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mutlak surette sağlanmalıdır.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Genel önleyici tedbirler açısından salgın hastalık vakalarının olması durumunda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ortak alanlarda (tuvaletler, salonlar, koridorlar, açık alanlar vb.)</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temizlik ve dezenfeksiyon önlemlerinin uygulanmasına özel dikkat gösterilmelidir.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Merdiven tırabzanları, kapı kulpları, asansör düğmeleri, korkuluklar, anahtarlar,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kapı kolları vb. gibi sık sık dokunulan yüzeyler daha sık ve daha özenli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temizlenmelidir.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177976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85057"/>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COVID-19’UN BULAŞ ÖZELLİKLERİ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Bulaş Önlemleri</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Temas önlemleri: </a:t>
            </a:r>
            <a:r>
              <a:rPr lang="tr-TR" sz="2000" dirty="0" smtClean="0">
                <a:latin typeface="Times New Roman" panose="02020603050405020304" pitchFamily="18" charset="0"/>
                <a:cs typeface="Times New Roman" panose="02020603050405020304" pitchFamily="18" charset="0"/>
              </a:rPr>
              <a:t>Enfeksiyonu önlemek ve kontrol etmek için hasta ile doğrudan temas yoluyla veya dolaylı olarak enfeksiyon bulaşmasını önlemek ve kontrolü sağlamak için kullanılır. Temas yolu enfeksiyon bulaşmasının en yaygın yoludur.</a:t>
            </a:r>
            <a:br>
              <a:rPr lang="tr-TR" sz="2000" dirty="0" smtClean="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Damlacık önlemleri: </a:t>
            </a:r>
            <a:r>
              <a:rPr lang="tr-TR" sz="2000" dirty="0" smtClean="0">
                <a:latin typeface="Times New Roman" panose="02020603050405020304" pitchFamily="18" charset="0"/>
                <a:cs typeface="Times New Roman" panose="02020603050405020304" pitchFamily="18" charset="0"/>
              </a:rPr>
              <a:t>Bir bireyin solunum yolundan doğrudan damlacıklar yoluyla kısa mesafelerde başka bir bireyin </a:t>
            </a:r>
            <a:r>
              <a:rPr lang="tr-TR" sz="2000" dirty="0" err="1" smtClean="0">
                <a:latin typeface="Times New Roman" panose="02020603050405020304" pitchFamily="18" charset="0"/>
                <a:cs typeface="Times New Roman" panose="02020603050405020304" pitchFamily="18" charset="0"/>
              </a:rPr>
              <a:t>konjonktivasına</a:t>
            </a:r>
            <a:r>
              <a:rPr lang="tr-TR" sz="2000" dirty="0" smtClean="0">
                <a:latin typeface="Times New Roman" panose="02020603050405020304" pitchFamily="18" charset="0"/>
                <a:cs typeface="Times New Roman" panose="02020603050405020304" pitchFamily="18" charset="0"/>
              </a:rPr>
              <a:t> veya </a:t>
            </a:r>
            <a:r>
              <a:rPr lang="tr-TR" sz="2000" dirty="0" err="1" smtClean="0">
                <a:latin typeface="Times New Roman" panose="02020603050405020304" pitchFamily="18" charset="0"/>
                <a:cs typeface="Times New Roman" panose="02020603050405020304" pitchFamily="18" charset="0"/>
              </a:rPr>
              <a:t>mukozal</a:t>
            </a:r>
            <a:r>
              <a:rPr lang="tr-TR" sz="2000" dirty="0" smtClean="0">
                <a:latin typeface="Times New Roman" panose="02020603050405020304" pitchFamily="18" charset="0"/>
                <a:cs typeface="Times New Roman" panose="02020603050405020304" pitchFamily="18" charset="0"/>
              </a:rPr>
              <a:t> yüzeye enfeksiyon bulaşmasını önlemek ve kontrol etmek için kullanılır.</a:t>
            </a:r>
            <a:br>
              <a:rPr lang="tr-TR" sz="2000" dirty="0" smtClean="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Hava kaynaklı (</a:t>
            </a:r>
            <a:r>
              <a:rPr lang="tr-TR" sz="2000" b="1" dirty="0" err="1" smtClean="0">
                <a:latin typeface="Times New Roman" panose="02020603050405020304" pitchFamily="18" charset="0"/>
                <a:cs typeface="Times New Roman" panose="02020603050405020304" pitchFamily="18" charset="0"/>
              </a:rPr>
              <a:t>aerosol</a:t>
            </a:r>
            <a:r>
              <a:rPr lang="tr-TR" sz="2000" b="1" dirty="0" smtClean="0">
                <a:latin typeface="Times New Roman" panose="02020603050405020304" pitchFamily="18" charset="0"/>
                <a:cs typeface="Times New Roman" panose="02020603050405020304" pitchFamily="18" charset="0"/>
              </a:rPr>
              <a:t>) önlemler (solunum yolu önlemleri): </a:t>
            </a:r>
            <a:r>
              <a:rPr lang="tr-TR" sz="2000" dirty="0" smtClean="0">
                <a:latin typeface="Times New Roman" panose="02020603050405020304" pitchFamily="18" charset="0"/>
                <a:cs typeface="Times New Roman" panose="02020603050405020304" pitchFamily="18" charset="0"/>
              </a:rPr>
              <a:t>Bir bireyin solunum yolundan </a:t>
            </a:r>
            <a:r>
              <a:rPr lang="tr-TR" sz="2000" dirty="0" err="1" smtClean="0">
                <a:latin typeface="Times New Roman" panose="02020603050405020304" pitchFamily="18" charset="0"/>
                <a:cs typeface="Times New Roman" panose="02020603050405020304" pitchFamily="18" charset="0"/>
              </a:rPr>
              <a:t>aerosoller</a:t>
            </a:r>
            <a:r>
              <a:rPr lang="tr-TR" sz="2000" dirty="0" smtClean="0">
                <a:latin typeface="Times New Roman" panose="02020603050405020304" pitchFamily="18" charset="0"/>
                <a:cs typeface="Times New Roman" panose="02020603050405020304" pitchFamily="18" charset="0"/>
              </a:rPr>
              <a:t> aracılığıyla doğrudan başka bir bireye ya da yüzeye (temas etmeden) enfeksiyon bulaşmasını önlemek ve kontrol etmek için kullanılır.</a:t>
            </a:r>
            <a:endParaRPr lang="tr-TR" sz="2000" b="1"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8188261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Genel İlkeler</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Temizlik personeline bu konuda talimat verilmelidir.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Kuruluşta temizlik ve sanitasyon teçhizatları da dahil bütün alanların hijyenik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koşullarda bulundurulduğunu teminat altına almak için temizleme ve sanitasyon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programları oluşturulmalıdır.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Programlar, sürekli uygunluk ve etkinlik için izlenmelidir.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2986163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Temizlik ve Sanitasyon Maddeleri ve Araçları</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Temizlemede, sanitasyon ajanları ve kimyasal maddeler açık şekilde tanımlanmalı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ve üreticinin talimatları doğrultusunda kullanılmalıdır.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Araçlar ve teçhizat, hijyenik bir tasarıma sahip olmalı ve muhtemel bir harici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madde kaynağı olmayacak biçimde tutulmalıdır.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Not 1- Temizlik ve sanitasyona yönelik kullanılan </a:t>
            </a:r>
            <a:r>
              <a:rPr lang="tr-TR" sz="2000" dirty="0" err="1" smtClean="0">
                <a:latin typeface="Times New Roman" panose="02020603050405020304" pitchFamily="18" charset="0"/>
                <a:cs typeface="Times New Roman" panose="02020603050405020304" pitchFamily="18" charset="0"/>
              </a:rPr>
              <a:t>biyosidal</a:t>
            </a:r>
            <a:r>
              <a:rPr lang="tr-TR" sz="2000" dirty="0" smtClean="0">
                <a:latin typeface="Times New Roman" panose="02020603050405020304" pitchFamily="18" charset="0"/>
                <a:cs typeface="Times New Roman" panose="02020603050405020304" pitchFamily="18" charset="0"/>
              </a:rPr>
              <a:t> ve diğer ilgili ürünleri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kullananların, bunları doğru bir şekilde kullanması ve bunların insanları, hayvanları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ya da çevreyi tehdit etmesi muhtemel durumlara karşı her türlü tedbiri alması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zorunludur.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4801277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Temizlik ve Sanitasyon Maddeleri ve Araçları</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Not 2- Temizlik ve sanitasyona yönelik kullanılan </a:t>
            </a:r>
            <a:r>
              <a:rPr lang="tr-TR" sz="2000" dirty="0" err="1" smtClean="0">
                <a:latin typeface="Times New Roman" panose="02020603050405020304" pitchFamily="18" charset="0"/>
                <a:cs typeface="Times New Roman" panose="02020603050405020304" pitchFamily="18" charset="0"/>
              </a:rPr>
              <a:t>biyosidal</a:t>
            </a:r>
            <a:r>
              <a:rPr lang="tr-TR" sz="2000" dirty="0" smtClean="0">
                <a:latin typeface="Times New Roman" panose="02020603050405020304" pitchFamily="18" charset="0"/>
                <a:cs typeface="Times New Roman" panose="02020603050405020304" pitchFamily="18" charset="0"/>
              </a:rPr>
              <a:t> ve diğer ilgili ürünlerin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güvenlik bilgi formunda (SDS) yer alan talimatlara, kuruluş koşullarında öğrenci ve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personelin korunmasına yönelik bilgilere, kullanıcılar bakımından etiketler ve diğer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tüm ilgili ürün bilgilerine ve </a:t>
            </a:r>
            <a:r>
              <a:rPr lang="tr-TR" sz="2000" dirty="0" err="1" smtClean="0">
                <a:latin typeface="Times New Roman" panose="02020603050405020304" pitchFamily="18" charset="0"/>
                <a:cs typeface="Times New Roman" panose="02020603050405020304" pitchFamily="18" charset="0"/>
              </a:rPr>
              <a:t>biyosidal</a:t>
            </a:r>
            <a:r>
              <a:rPr lang="tr-TR" sz="2000" dirty="0" smtClean="0">
                <a:latin typeface="Times New Roman" panose="02020603050405020304" pitchFamily="18" charset="0"/>
                <a:cs typeface="Times New Roman" panose="02020603050405020304" pitchFamily="18" charset="0"/>
              </a:rPr>
              <a:t> ürünlerin kullanımı ile ilgili yürürlükteki tüm</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hükümlere uyularak doğru kullanımı sağlanmalıdır.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Temizleme ve sanitasyon programları oluşturulmalı ve temizleme teçhizatının da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temizlenmesi dahil belirlenmiş bir planla, kuruluşun ve teçhizatın tüm alan ve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parçalarının temizlenmesi ve/veya </a:t>
            </a:r>
            <a:r>
              <a:rPr lang="tr-TR" sz="2000" dirty="0" err="1" smtClean="0">
                <a:latin typeface="Times New Roman" panose="02020603050405020304" pitchFamily="18" charset="0"/>
                <a:cs typeface="Times New Roman" panose="02020603050405020304" pitchFamily="18" charset="0"/>
              </a:rPr>
              <a:t>sanitize</a:t>
            </a:r>
            <a:r>
              <a:rPr lang="tr-TR" sz="2000" dirty="0" smtClean="0">
                <a:latin typeface="Times New Roman" panose="02020603050405020304" pitchFamily="18" charset="0"/>
                <a:cs typeface="Times New Roman" panose="02020603050405020304" pitchFamily="18" charset="0"/>
              </a:rPr>
              <a:t> edilmesi sağlanmalıdır. Bu</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uygulamaların kayıtları muhafaza edilmelidir.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7707509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2400" b="1" dirty="0" smtClean="0">
                <a:latin typeface="Times New Roman" panose="02020603050405020304" pitchFamily="18" charset="0"/>
                <a:cs typeface="Times New Roman" panose="02020603050405020304" pitchFamily="18" charset="0"/>
              </a:rPr>
              <a:t>TEMİZLİK</a:t>
            </a:r>
            <a:br>
              <a:rPr lang="tr-TR" sz="2400" b="1" dirty="0" smtClean="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2400" b="1" dirty="0" smtClean="0">
                <a:latin typeface="Times New Roman" panose="02020603050405020304" pitchFamily="18" charset="0"/>
                <a:cs typeface="Times New Roman" panose="02020603050405020304" pitchFamily="18" charset="0"/>
              </a:rPr>
              <a:t>Temizlik ve Sanitasyon Maddeleri ve Araçları</a:t>
            </a: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Temizleme ve/veya sanitasyon programları en az aşağıdakileri belirlemelidir: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a. Temizlenecek ve/veya </a:t>
            </a:r>
            <a:r>
              <a:rPr lang="tr-TR" sz="1600" dirty="0" err="1" smtClean="0">
                <a:latin typeface="Times New Roman" panose="02020603050405020304" pitchFamily="18" charset="0"/>
                <a:cs typeface="Times New Roman" panose="02020603050405020304" pitchFamily="18" charset="0"/>
              </a:rPr>
              <a:t>sanitize</a:t>
            </a:r>
            <a:r>
              <a:rPr lang="tr-TR" sz="1600" dirty="0" smtClean="0">
                <a:latin typeface="Times New Roman" panose="02020603050405020304" pitchFamily="18" charset="0"/>
                <a:cs typeface="Times New Roman" panose="02020603050405020304" pitchFamily="18" charset="0"/>
              </a:rPr>
              <a:t> edilecek alan, araç ve gereçler, teçhizat parçaları</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b. Belirtilen görevler için sorumluluklar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c. Temizleme/sanitasyon yöntem ve sıklıkları</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d. İzleme ve doğrulama düzenlemeleri</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e. Temizlik/sanitasyon sonrası kontroller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f. Çalışma öncesi kontroller</a:t>
            </a:r>
            <a:endParaRPr lang="tr-TR" sz="16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a:t>
            </a:r>
            <a:r>
              <a:rPr lang="tr-TR" b="1" cap="all" dirty="0" smtClean="0"/>
              <a:t>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7450221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Temizlik ve Sanitasyon Maddeleri ve Araçları</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Kuruluşun eylem planı kapsamında, salgın hastalık şüphelisi veya tanısı konulmuş</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kişilerin kuruluştan ayrıldıktan sonra kullandığı derslik, oda ve mümkünse diğer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tüm malzemelerin temizliği ve dezenfeksiyonu uygun KKD kullanılarak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yapılmalıdır.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Temizlik personeli için sodyum </a:t>
            </a:r>
            <a:r>
              <a:rPr lang="tr-TR" sz="2000" dirty="0" err="1" smtClean="0">
                <a:latin typeface="Times New Roman" panose="02020603050405020304" pitchFamily="18" charset="0"/>
                <a:cs typeface="Times New Roman" panose="02020603050405020304" pitchFamily="18" charset="0"/>
              </a:rPr>
              <a:t>hipoklorit</a:t>
            </a:r>
            <a:r>
              <a:rPr lang="tr-TR" sz="2000" dirty="0" smtClean="0">
                <a:latin typeface="Times New Roman" panose="02020603050405020304" pitchFamily="18" charset="0"/>
                <a:cs typeface="Times New Roman" panose="02020603050405020304" pitchFamily="18" charset="0"/>
              </a:rPr>
              <a:t> başta olmak üzere bu ürünlerin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hazırlanması, uygulanması ve depolanması konusunda ek eğitim</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gerekebilir.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Sodyum </a:t>
            </a:r>
            <a:r>
              <a:rPr lang="tr-TR" sz="2000" dirty="0" err="1" smtClean="0">
                <a:latin typeface="Times New Roman" panose="02020603050405020304" pitchFamily="18" charset="0"/>
                <a:cs typeface="Times New Roman" panose="02020603050405020304" pitchFamily="18" charset="0"/>
              </a:rPr>
              <a:t>hipoklorit</a:t>
            </a:r>
            <a:r>
              <a:rPr lang="tr-TR" sz="2000" dirty="0" smtClean="0">
                <a:latin typeface="Times New Roman" panose="02020603050405020304" pitchFamily="18" charset="0"/>
                <a:cs typeface="Times New Roman" panose="02020603050405020304" pitchFamily="18" charset="0"/>
              </a:rPr>
              <a:t> kullanımı uygun olmadığında, örneğin elektronik aygıtlar,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telefon, uzaktan kumanda donanımı vb. için %70’lik alkol ile temizlenebilir.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42301234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Temizlik ve Sanitasyon Maddeleri ve Araçları</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Tekstil, çarşaf, masa örtüsü, giysiler vb. toz ve </a:t>
            </a:r>
            <a:r>
              <a:rPr lang="tr-TR" sz="2000" dirty="0" err="1" smtClean="0">
                <a:latin typeface="Times New Roman" panose="02020603050405020304" pitchFamily="18" charset="0"/>
                <a:cs typeface="Times New Roman" panose="02020603050405020304" pitchFamily="18" charset="0"/>
              </a:rPr>
              <a:t>aerosol</a:t>
            </a:r>
            <a:r>
              <a:rPr lang="tr-TR" sz="2000" dirty="0" smtClean="0">
                <a:latin typeface="Times New Roman" panose="02020603050405020304" pitchFamily="18" charset="0"/>
                <a:cs typeface="Times New Roman" panose="02020603050405020304" pitchFamily="18" charset="0"/>
              </a:rPr>
              <a:t> oluşturarak çevreyi ve diğer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kişileri potansiyel kirlenmeden korumak üzere işaretli özel çamaşır torbalarına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konulmalıdır.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Normal deterjanlarla en az 60°C veya daha fazla sıcaklıkta yıkanmalıdır.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Temizlik personelinin yeterli dezenfektan çözeltilerine ve diğer temizlik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malzemelerine erişimleri sağlanmalıdır.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Temizlik personelinin gerekli kişisel koruma donanımları kuruluş tarafından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sağlanmalıdır.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42051913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 Yüzeyleri sabun ve su kullanarak temizleyin.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 Masalar, kapı kolları, elektrik anahtarları, tezgahlar, kulplar, telefonlar,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klavyeler,</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tuvaletler, musluklar, lavabolar vb. yüzeylerin temizliğini sıklıkla yapın.</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95312" y="4661948"/>
            <a:ext cx="5201376" cy="1524213"/>
          </a:xfrm>
          <a:prstGeom prst="rect">
            <a:avLst/>
          </a:prstGeom>
        </p:spPr>
      </p:pic>
    </p:spTree>
    <p:extLst>
      <p:ext uri="{BB962C8B-B14F-4D97-AF65-F5344CB8AC3E}">
        <p14:creationId xmlns:p14="http://schemas.microsoft.com/office/powerpoint/2010/main" xmlns="" val="36524069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 Alanı veya öğeyi kirli ise önce sabun ve su veya deterjanla temizleyin. Daha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sonra dezenfektan kullanın.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 Onaylı dezenfektanları kullanın.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c. Ürünün güvenli ve etkili bir şekilde kullanılmasını sağlamak için etiket üzerindeki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talimatları uygulayın.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 Yüzey uygunsa seyreltilmiş (yüzey özelliğine göre 1/10 veya 1/100 oranında) ev</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tipi sodyum </a:t>
            </a:r>
            <a:r>
              <a:rPr lang="tr-TR" sz="2000" dirty="0" err="1" smtClean="0">
                <a:latin typeface="Times New Roman" panose="02020603050405020304" pitchFamily="18" charset="0"/>
                <a:cs typeface="Times New Roman" panose="02020603050405020304" pitchFamily="18" charset="0"/>
              </a:rPr>
              <a:t>hipoklorit</a:t>
            </a:r>
            <a:r>
              <a:rPr lang="tr-TR" sz="2000" dirty="0" smtClean="0">
                <a:latin typeface="Times New Roman" panose="02020603050405020304" pitchFamily="18" charset="0"/>
                <a:cs typeface="Times New Roman" panose="02020603050405020304" pitchFamily="18" charset="0"/>
              </a:rPr>
              <a:t> çözeltileri de kullanılabilir.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e. Sodyum </a:t>
            </a:r>
            <a:r>
              <a:rPr lang="tr-TR" sz="2000" dirty="0" err="1" smtClean="0">
                <a:latin typeface="Times New Roman" panose="02020603050405020304" pitchFamily="18" charset="0"/>
                <a:cs typeface="Times New Roman" panose="02020603050405020304" pitchFamily="18" charset="0"/>
              </a:rPr>
              <a:t>hipokloritin</a:t>
            </a:r>
            <a:r>
              <a:rPr lang="tr-TR" sz="2000" dirty="0" smtClean="0">
                <a:latin typeface="Times New Roman" panose="02020603050405020304" pitchFamily="18" charset="0"/>
                <a:cs typeface="Times New Roman" panose="02020603050405020304" pitchFamily="18" charset="0"/>
              </a:rPr>
              <a:t> dezenfeksiyon amaçlı olup olmadığını görmek için etiketi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kontrol edin ve ürünün son kullanma tarihinin geçmediğinden emin olun.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Sodyum </a:t>
            </a:r>
            <a:r>
              <a:rPr lang="tr-TR" sz="2000" dirty="0" err="1" smtClean="0">
                <a:latin typeface="Times New Roman" panose="02020603050405020304" pitchFamily="18" charset="0"/>
                <a:cs typeface="Times New Roman" panose="02020603050405020304" pitchFamily="18" charset="0"/>
              </a:rPr>
              <a:t>hipoklorit</a:t>
            </a:r>
            <a:r>
              <a:rPr lang="tr-TR" sz="2000" dirty="0" smtClean="0">
                <a:latin typeface="Times New Roman" panose="02020603050405020304" pitchFamily="18" charset="0"/>
                <a:cs typeface="Times New Roman" panose="02020603050405020304" pitchFamily="18" charset="0"/>
              </a:rPr>
              <a:t>, uygun şekilde seyreltildiğinde virüslere karşı etkili olacaktır.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561511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Çözeltiyi yüzeyde en az 1 dakika bekletin. En az %70 alkol içeren alkol çözeltileri de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kullanılabilir. Sadece yöneticiler tarafından sağlanan temizlik (deterjan) ve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dezenfektan ürünleri kullanılmalıdır.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Sık dokunulan yüzeylerin temizlik sonrası dezenfeksiyonu için 1/100 oranında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sulandırılmış (5 litre suya yarım çay bardağı) sodyum </a:t>
            </a:r>
            <a:r>
              <a:rPr lang="tr-TR" sz="2000" dirty="0" err="1" smtClean="0">
                <a:latin typeface="Times New Roman" panose="02020603050405020304" pitchFamily="18" charset="0"/>
                <a:cs typeface="Times New Roman" panose="02020603050405020304" pitchFamily="18" charset="0"/>
              </a:rPr>
              <a:t>hipoklorit</a:t>
            </a:r>
            <a:r>
              <a:rPr lang="tr-TR" sz="2000" dirty="0" smtClean="0">
                <a:latin typeface="Times New Roman" panose="02020603050405020304" pitchFamily="18" charset="0"/>
                <a:cs typeface="Times New Roman" panose="02020603050405020304" pitchFamily="18" charset="0"/>
              </a:rPr>
              <a:t> (CAS</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No:7681-52-9) kullanılabilir.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Klor bileşikleri yüzeylerde korozyona sebep olabilir. Bu nedenle dayanıklı yüzeyler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için kullanılması önerilen bir dezenfektandır. Tuvalet dezenfeksiyonu için 1/10</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oranında sulandırılmış (1 litre suya bir çay bardağı) sodyum </a:t>
            </a:r>
            <a:r>
              <a:rPr lang="tr-TR" sz="2000" dirty="0" err="1" smtClean="0">
                <a:latin typeface="Times New Roman" panose="02020603050405020304" pitchFamily="18" charset="0"/>
                <a:cs typeface="Times New Roman" panose="02020603050405020304" pitchFamily="18" charset="0"/>
              </a:rPr>
              <a:t>hipoklorit</a:t>
            </a:r>
            <a:r>
              <a:rPr lang="tr-TR" sz="2000" dirty="0" smtClean="0">
                <a:latin typeface="Times New Roman" panose="02020603050405020304" pitchFamily="18" charset="0"/>
                <a:cs typeface="Times New Roman" panose="02020603050405020304" pitchFamily="18" charset="0"/>
              </a:rPr>
              <a:t> (CAS</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No:7681-52-9) kullanılmalıdır.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0960522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Ürünler, üreticinin talimatlarına göre hazırlanmalı ve kullanılmalıdır. Önerilen ürün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"temas süreleri” ne uyulmalıdır. Alternatif temizlik maddeleri/dezenfektanlar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kullanılacaksa, sadece standartlara (</a:t>
            </a:r>
            <a:r>
              <a:rPr lang="tr-TR" sz="2000" dirty="0" err="1" smtClean="0">
                <a:latin typeface="Times New Roman" panose="02020603050405020304" pitchFamily="18" charset="0"/>
                <a:cs typeface="Times New Roman" panose="02020603050405020304" pitchFamily="18" charset="0"/>
              </a:rPr>
              <a:t>virusidal</a:t>
            </a:r>
            <a:r>
              <a:rPr lang="tr-TR" sz="2000" dirty="0" smtClean="0">
                <a:latin typeface="Times New Roman" panose="02020603050405020304" pitchFamily="18" charset="0"/>
                <a:cs typeface="Times New Roman" panose="02020603050405020304" pitchFamily="18" charset="0"/>
              </a:rPr>
              <a:t> aktivite için TS EN 14476 standardı)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uygun olanlar kullanılmalıdır.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Ambulansı olan kuruluşlarda ambulansın dezenfeksiyonu için Sağlık Bakanlığı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tarafından belirlenen kurallar uygulanmalıdır.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426955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29639"/>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KORUNMA VE KONTROL ÖNLEMLERİ</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400" b="1" dirty="0" smtClean="0">
                <a:latin typeface="Times New Roman" panose="02020603050405020304" pitchFamily="18" charset="0"/>
                <a:cs typeface="Times New Roman" panose="02020603050405020304" pitchFamily="18" charset="0"/>
              </a:rPr>
              <a:t>Hazırlık</a:t>
            </a:r>
            <a:r>
              <a:rPr lang="tr-TR" sz="1600" b="1" dirty="0" smtClean="0">
                <a:latin typeface="Times New Roman" panose="02020603050405020304" pitchFamily="18" charset="0"/>
                <a:cs typeface="Times New Roman" panose="02020603050405020304" pitchFamily="18" charset="0"/>
              </a:rPr>
              <a:t/>
            </a:r>
            <a:br>
              <a:rPr lang="tr-TR" sz="1600" b="1" dirty="0" smtClean="0">
                <a:latin typeface="Times New Roman" panose="02020603050405020304" pitchFamily="18" charset="0"/>
                <a:cs typeface="Times New Roman" panose="02020603050405020304" pitchFamily="18" charset="0"/>
              </a:rPr>
            </a:br>
            <a:r>
              <a:rPr lang="tr-TR" sz="1600" b="1" dirty="0" smtClean="0">
                <a:latin typeface="Times New Roman" panose="02020603050405020304" pitchFamily="18" charset="0"/>
                <a:cs typeface="Times New Roman" panose="02020603050405020304" pitchFamily="18" charset="0"/>
              </a:rPr>
              <a:t/>
            </a:r>
            <a:br>
              <a:rPr lang="tr-TR" sz="1600" b="1"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Hijyen ve sanitasyon kaynaklı salgın hastalıkların eğitim kurumlarında </a:t>
            </a:r>
            <a:r>
              <a:rPr lang="tr-TR" sz="1600" dirty="0" err="1" smtClean="0">
                <a:latin typeface="Times New Roman" panose="02020603050405020304" pitchFamily="18" charset="0"/>
                <a:cs typeface="Times New Roman" panose="02020603050405020304" pitchFamily="18" charset="0"/>
              </a:rPr>
              <a:t>bulaşıyı</a:t>
            </a: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sınırlamak, kontrol hiyerarşisi olarak kabul edilen bir dizi enfeksiyon önleme</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ve kontrol işlemlerini gerektirir.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İdari kontroller, kurumsal düzeyde (örneğin uygun süreçlerin, sistemlerin ve</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mühendislik kontrollerinin tasarımı/kullanımı, uygun iş donanımının ve</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materyallerinin sağlanması/ kullanılması) enfeksiyonun önlenmesine yardımcı</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olmak ve enfeksiyonun bulaşmasını kontrol etmek ve sınırlamak için</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uygulanır.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Etkili çevresel </a:t>
            </a:r>
            <a:r>
              <a:rPr lang="tr-TR" sz="1600" dirty="0" err="1" smtClean="0">
                <a:latin typeface="Times New Roman" panose="02020603050405020304" pitchFamily="18" charset="0"/>
                <a:cs typeface="Times New Roman" panose="02020603050405020304" pitchFamily="18" charset="0"/>
              </a:rPr>
              <a:t>dekontaminasyon</a:t>
            </a:r>
            <a:r>
              <a:rPr lang="tr-TR" sz="1600" dirty="0" smtClean="0">
                <a:latin typeface="Times New Roman" panose="02020603050405020304" pitchFamily="18" charset="0"/>
                <a:cs typeface="Times New Roman" panose="02020603050405020304" pitchFamily="18" charset="0"/>
              </a:rPr>
              <a:t> da yeterli havalandırma veya havalandırma</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sistemleriyle kontrol sağlar; fiziksel bariyerler ve önlemler sayesinde</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enfeksiyona maruz kalma azaltılır.</a:t>
            </a:r>
            <a:endParaRPr lang="tr-TR" sz="16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415565"/>
            <a:ext cx="3317988" cy="178730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2228124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Elektronik Aletler</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 Tabletler, dokunmatik ekranlar (etkileşimli tahta vb.), klavyeler, uzaktan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kumandalar ve ATM'ler için: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Temizlik ve dezenfeksiyon için üreticinin talimatlarını izleyin.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 Başka bir öneri yoksa, en az %70 alkol içeren spreyler veya mendil vs. kullanın.</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6995141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Dersliklerin/Ofislerin Temizlenmesi</a:t>
            </a:r>
            <a:br>
              <a:rPr lang="tr-TR" sz="3200" b="1" dirty="0" smtClean="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Tüm derslikler/ofisler temizlenmeden önce kapısı kapalı durumda en az 1 saat</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doğal yollarla havalandırmalıdır. Daha sonra kapı kapalı, pencere açık olarak</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temizlik yapılır.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Tüm yüzeyler uygun şekilde temizlenmelidir. Sık kullanılan parçalar, kapı ve kolları,</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dolap, masa, tutamaklar, elektrik anahtarları dezenfekte edilmelidir.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Temizlik personeli uygun maske takmalı, eldiven ve giysi giymelidir.</a:t>
            </a:r>
            <a:endParaRPr lang="tr-TR" sz="22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0979934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Dersliklerin/Ofislerin Temizlenmesi</a:t>
            </a:r>
            <a:br>
              <a:rPr lang="tr-TR" sz="3200" b="1" dirty="0" smtClean="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Derslik/ofis içinde var ise banyo, klozet ve lavaboların uygun deterjan ve su ile</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temizlenmeleri yeterlidir.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Ancak ofisi kullanan kişide salgın hastalık belirtisi olduğu durumda banyo, klozet,</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lavabolar ve tüm yüzeyler uygun deterjan ile temizlenmelidir.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Not: Hasta olduğu teyit edilen bir kişinin kullandığı alan 24 saat kullanıma kapalı</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tutularak temizlenmelidir. Bunun mümkün olmadığı durumlarda olabildiği kadar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kapalı tutulabilir.</a:t>
            </a:r>
            <a:endParaRPr lang="tr-TR" sz="22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923330"/>
          </a:xfrm>
          <a:prstGeom prst="rect">
            <a:avLst/>
          </a:prstGeom>
          <a:noFill/>
        </p:spPr>
        <p:txBody>
          <a:bodyPr wrap="square" rtlCol="0">
            <a:spAutoFit/>
          </a:bodyPr>
          <a:lstStyle/>
          <a:p>
            <a:pPr algn="ctr"/>
            <a:r>
              <a:rPr lang="tr-TR" b="1" cap="all" smtClean="0"/>
              <a:t>T.C 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6108094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Klimalar</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Havalandırma sistemi filtrelerinin durumu periyodik olarak izlenmeli ve uygun</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hava kalitesi sağlanmalıdır. Filtreler düzenli olarak veya gerektiğinde</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değiştirilmelidir.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Filtrelerin değiştirilmesi esnasında KKD (eldiven, FFP2/FFP3 TS EN 149 maske, tek</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kullanımlık önlük veya tulum) giyilmelidir.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Değişimi gerçekleştirilen filtreler çift plastik poşet ile evsel atık olarak imha</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edilmelidir.</a:t>
            </a:r>
            <a:endParaRPr lang="tr-TR" sz="22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923330"/>
          </a:xfrm>
          <a:prstGeom prst="rect">
            <a:avLst/>
          </a:prstGeom>
          <a:noFill/>
        </p:spPr>
        <p:txBody>
          <a:bodyPr wrap="square" rtlCol="0">
            <a:spAutoFit/>
          </a:bodyPr>
          <a:lstStyle/>
          <a:p>
            <a:pPr algn="ctr"/>
            <a:r>
              <a:rPr lang="tr-TR" b="1" cap="all" smtClean="0"/>
              <a:t>T.C 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7767707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Spor Salonları</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Yer ve yüzeylerin temizliğinde nemli silme-paspaslama tercih edilmelidir. Toz</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çıkaran fırça ile süpürme işlemlerinden kaçınılmalıdır. Spor salonlarının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temizliğinde özellikle sık dokunulan yüzeylerin (kapı kolları, telefon ahizeleri, masa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yüzeyleri, spor aletlerinin el ve vücudun sık değdiği bölümleri gibi) temizliğine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dikkat edilmelidir.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Bu amaçla, su ve deterjanla temizlik sonrası dezenfeksiyon için 1/100 oranında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sulandırılmış (5 litre suya yarım küçük çay bardağı) sodyum </a:t>
            </a:r>
            <a:r>
              <a:rPr lang="tr-TR" sz="2000" dirty="0" err="1" smtClean="0">
                <a:latin typeface="Times New Roman" panose="02020603050405020304" pitchFamily="18" charset="0"/>
                <a:cs typeface="Times New Roman" panose="02020603050405020304" pitchFamily="18" charset="0"/>
              </a:rPr>
              <a:t>hipoklorit</a:t>
            </a:r>
            <a:r>
              <a:rPr lang="tr-TR" sz="2000" dirty="0" smtClean="0">
                <a:latin typeface="Times New Roman" panose="02020603050405020304" pitchFamily="18" charset="0"/>
                <a:cs typeface="Times New Roman" panose="02020603050405020304" pitchFamily="18" charset="0"/>
              </a:rPr>
              <a:t> (CAS No:</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7681-52-9) kullanılabilir.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923330"/>
          </a:xfrm>
          <a:prstGeom prst="rect">
            <a:avLst/>
          </a:prstGeom>
          <a:noFill/>
        </p:spPr>
        <p:txBody>
          <a:bodyPr wrap="square" rtlCol="0">
            <a:spAutoFit/>
          </a:bodyPr>
          <a:lstStyle/>
          <a:p>
            <a:pPr algn="ctr"/>
            <a:r>
              <a:rPr lang="tr-TR" b="1" cap="all" smtClean="0"/>
              <a:t>T.C 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1167960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Spor Salonları</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Klor bileşikleri yüzeylerde korozyona sebep olabilir. Bu nedenle dayanıklı yüzeyler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için kullanılması önerilen bir dezenfektandır.</a:t>
            </a:r>
            <a:br>
              <a:rPr lang="tr-TR" sz="2200" dirty="0" smtClean="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Tuvalet dezenfeksiyonu için 1/10 oranında sulandırılmış (1 litre suya bir çay</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bardağı) sodyum </a:t>
            </a:r>
            <a:r>
              <a:rPr lang="tr-TR" sz="2200" dirty="0" err="1" smtClean="0">
                <a:latin typeface="Times New Roman" panose="02020603050405020304" pitchFamily="18" charset="0"/>
                <a:cs typeface="Times New Roman" panose="02020603050405020304" pitchFamily="18" charset="0"/>
              </a:rPr>
              <a:t>hipoklorit</a:t>
            </a:r>
            <a:r>
              <a:rPr lang="tr-TR" sz="2200" dirty="0" smtClean="0">
                <a:latin typeface="Times New Roman" panose="02020603050405020304" pitchFamily="18" charset="0"/>
                <a:cs typeface="Times New Roman" panose="02020603050405020304" pitchFamily="18" charset="0"/>
              </a:rPr>
              <a:t> (CAS No:7681-52-9) kullanılmalıdır. Koşu bantları,</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bisikletler, ağırlık aletleri vb. düzenli olarak temizlenmeli, %70’lik alkol ile</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dezenfekte edilmelidir. Bu aletlerin sık dokunulan yüzeyleri her kullanıcıdan sonra</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temizlenmelidir.</a:t>
            </a:r>
            <a:endParaRPr lang="tr-TR" sz="22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4027428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Temizlik Yaparken</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 Atık taşıma da dahil olmak üzere temizleme sürecindeki tüm görevler için tek</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kullanımlık eldiven ve önlük giyin.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 Kullanılan temizlik/dezenfektan ürünleri ve sıçrama riski olup olmadığına bağlı</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olarak ek KKD gerekiyorsa, kullanın.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c. Kendinizi korumak ve çevrenin kirlenmesini önlemek için eldiven ve önlüğünüzü</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dikkatli bir şekilde çıkarın.</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923330"/>
          </a:xfrm>
          <a:prstGeom prst="rect">
            <a:avLst/>
          </a:prstGeom>
          <a:noFill/>
        </p:spPr>
        <p:txBody>
          <a:bodyPr wrap="square" rtlCol="0">
            <a:spAutoFit/>
          </a:bodyPr>
          <a:lstStyle/>
          <a:p>
            <a:pPr algn="ctr"/>
            <a:r>
              <a:rPr lang="tr-TR" b="1" cap="all" smtClean="0"/>
              <a:t>T.C 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5901468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Temizlik Yaparken</a:t>
            </a:r>
            <a:br>
              <a:rPr lang="tr-TR" sz="3200" b="1" dirty="0" smtClean="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 Ellerinizi sık sık sabun ve suyla en az 20 saniye yıkayın.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e. Ellerinizi, eldivenleri ve maskeyi (kullanılıyorsa) çıkardıktan hemen sonra ve hasta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olan bir kişiyle temastan sonra yıkayın.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f. Sabun ve suya ulaşılamadığı durumlarda ve eller, sabunla temizlenmesini gerektirecek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kadar gözle görülür şekilde kirli değilse, alkol bazlı el antiseptiği kullanılabilir. Bununla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birlikte, eller gözle görülür şekilde kirliyse, ellerinizi mutlaka sabun ve suyla yıkayın.</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923330"/>
          </a:xfrm>
          <a:prstGeom prst="rect">
            <a:avLst/>
          </a:prstGeom>
          <a:noFill/>
        </p:spPr>
        <p:txBody>
          <a:bodyPr wrap="square" rtlCol="0">
            <a:spAutoFit/>
          </a:bodyPr>
          <a:lstStyle/>
          <a:p>
            <a:pPr algn="ctr"/>
            <a:r>
              <a:rPr lang="tr-TR" b="1" cap="all" smtClean="0"/>
              <a:t>T.C 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3416058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Ek Önlemler (Eller dahil)</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 Kişinin burnunu temizledikten, öksürdükten veya hapşırdıktan sonra,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 Tuvaleti kullanım öncesi ve sonrasında,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c. Yemek yemeden ve yemek hazırlamadan önce ve sonra,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 Hayvanlarla temastan sonra,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e. Yardıma ihtiyacı olan başka bir kişiye (örneğin, bir çocuk) temas, rutin bakım</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öncesi ve sonrası eller sabun ve su ile yıkanmalıdır.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923330"/>
          </a:xfrm>
          <a:prstGeom prst="rect">
            <a:avLst/>
          </a:prstGeom>
          <a:noFill/>
        </p:spPr>
        <p:txBody>
          <a:bodyPr wrap="square" rtlCol="0">
            <a:spAutoFit/>
          </a:bodyPr>
          <a:lstStyle/>
          <a:p>
            <a:pPr algn="ctr"/>
            <a:r>
              <a:rPr lang="tr-TR" b="1" cap="all" smtClean="0"/>
              <a:t>T.C 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759087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Vektör Mücadelesi (Haşere İlaçlama)</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Vektör mücadelesinde, fiziksel/ mekanik ve kültürel mücadele öncelikli olarak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yapılmalıdır. Fiziksel önlemlerin alınması vektörlerin yuvalanabilecekleri alanların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kontrol altına alınması için ilk adımdır.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err="1" smtClean="0">
                <a:latin typeface="Times New Roman" panose="02020603050405020304" pitchFamily="18" charset="0"/>
                <a:cs typeface="Times New Roman" panose="02020603050405020304" pitchFamily="18" charset="0"/>
              </a:rPr>
              <a:t>Biyosidal</a:t>
            </a:r>
            <a:r>
              <a:rPr lang="tr-TR" sz="2000" dirty="0" smtClean="0">
                <a:latin typeface="Times New Roman" panose="02020603050405020304" pitchFamily="18" charset="0"/>
                <a:cs typeface="Times New Roman" panose="02020603050405020304" pitchFamily="18" charset="0"/>
              </a:rPr>
              <a:t> uygulama izni olan yüklenici, yaptığı mücadelenin raporunu ve uygulama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belgesini kuruluşa vermelidir.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Kuruluşta ilaçlama firmasını yönlendiren, kuruluş altyapısını bilen bir görevlinin sorumlu</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olarak belirlenmesi önemlidir.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İlaçlama yapan personelin, uygulama yaparken temiz üniforma ve kişisel koruyucu (tek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kullanımlık eldiven, maske, bone, yüz/göz koruyucu siperlik, tulum vb.) kullanması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sağlanmalıdır.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923330"/>
          </a:xfrm>
          <a:prstGeom prst="rect">
            <a:avLst/>
          </a:prstGeom>
          <a:noFill/>
        </p:spPr>
        <p:txBody>
          <a:bodyPr wrap="square" rtlCol="0">
            <a:spAutoFit/>
          </a:bodyPr>
          <a:lstStyle/>
          <a:p>
            <a:pPr algn="ctr"/>
            <a:r>
              <a:rPr lang="tr-TR" b="1" cap="all" smtClean="0"/>
              <a:t>T.C 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071811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15784"/>
          </a:xfrm>
        </p:spPr>
        <p:txBody>
          <a:bodyPr>
            <a:normAutofit/>
          </a:bodyPr>
          <a:lstStyle/>
          <a:p>
            <a:pPr algn="ctr"/>
            <a:r>
              <a:rPr lang="tr-TR" sz="2400" b="1" dirty="0" smtClean="0">
                <a:latin typeface="Times New Roman" panose="02020603050405020304" pitchFamily="18" charset="0"/>
                <a:cs typeface="Times New Roman" panose="02020603050405020304" pitchFamily="18" charset="0"/>
              </a:rPr>
              <a:t>KORUNMA VE KONTROL </a:t>
            </a:r>
            <a:r>
              <a:rPr lang="tr-TR" sz="2400" b="1" dirty="0" smtClean="0">
                <a:latin typeface="Times New Roman" panose="02020603050405020304" pitchFamily="18" charset="0"/>
                <a:cs typeface="Times New Roman" panose="02020603050405020304" pitchFamily="18" charset="0"/>
              </a:rPr>
              <a:t>ÖNLEMLERİ</a:t>
            </a:r>
            <a:r>
              <a:rPr lang="tr-TR" sz="2400" b="1" dirty="0" smtClean="0">
                <a:latin typeface="Times New Roman" panose="02020603050405020304" pitchFamily="18" charset="0"/>
                <a:cs typeface="Times New Roman" panose="02020603050405020304" pitchFamily="18" charset="0"/>
              </a:rPr>
              <a:t/>
            </a:r>
            <a:br>
              <a:rPr lang="tr-TR" sz="2400" b="1" dirty="0" smtClean="0">
                <a:latin typeface="Times New Roman" panose="02020603050405020304" pitchFamily="18" charset="0"/>
                <a:cs typeface="Times New Roman" panose="02020603050405020304" pitchFamily="18" charset="0"/>
              </a:rPr>
            </a:br>
            <a:r>
              <a:rPr lang="tr-TR" sz="2400" b="1" dirty="0" smtClean="0">
                <a:latin typeface="Times New Roman" panose="02020603050405020304" pitchFamily="18" charset="0"/>
                <a:cs typeface="Times New Roman" panose="02020603050405020304" pitchFamily="18" charset="0"/>
              </a:rPr>
              <a:t/>
            </a:r>
            <a:br>
              <a:rPr lang="tr-TR" sz="2400" b="1" dirty="0" smtClean="0">
                <a:latin typeface="Times New Roman" panose="02020603050405020304" pitchFamily="18" charset="0"/>
                <a:cs typeface="Times New Roman" panose="02020603050405020304" pitchFamily="18" charset="0"/>
              </a:rPr>
            </a:br>
            <a:r>
              <a:rPr lang="tr-TR" sz="2400" b="1" dirty="0" smtClean="0">
                <a:latin typeface="Times New Roman" panose="02020603050405020304" pitchFamily="18" charset="0"/>
                <a:cs typeface="Times New Roman" panose="02020603050405020304" pitchFamily="18" charset="0"/>
              </a:rPr>
              <a:t>Hazırlık</a:t>
            </a: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İşverenler/yöneticiler, maruz kalmanın önlenemediği tehlikelere yönelik riski</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yeterince kontrol etmek için ilgili mevzuata (İş Sağlığı ve Güvenliği Kanunu,</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Umumi Hıfzıssıhha Kanunu vb.) bağlı yükümlülüklere uymak zorunda olmakla</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beraber personelini, öğrencilerini ve ziyaretçilerini korumalıdırlar.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Çalışanlar ve diğer kişiler de kuruluş tarafından belirlenen kurallara uymak,</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kontrol önlemlerini tam ve doğru bir şekilde uygulamakla yükümlüdür.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Kuruluş, salgınlara yönelik, tüm fiziki alanları ve ilgili tüm tarafları kapsayan</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risk değerlendirmesi yapmalı ve yapılan bu risk değerlendirmesi sonuçlarına</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göre Hijyen, Enfeksiyon Önleme ve Kontrol İçin Eylem Plan (</a:t>
            </a:r>
            <a:r>
              <a:rPr lang="tr-TR" sz="1600" dirty="0" err="1" smtClean="0">
                <a:latin typeface="Times New Roman" panose="02020603050405020304" pitchFamily="18" charset="0"/>
                <a:cs typeface="Times New Roman" panose="02020603050405020304" pitchFamily="18" charset="0"/>
              </a:rPr>
              <a:t>lar</a:t>
            </a:r>
            <a:r>
              <a:rPr lang="tr-TR" sz="1600" dirty="0" smtClean="0">
                <a:latin typeface="Times New Roman" panose="02020603050405020304" pitchFamily="18" charset="0"/>
                <a:cs typeface="Times New Roman" panose="02020603050405020304" pitchFamily="18" charset="0"/>
              </a:rPr>
              <a:t>)ı hazırlamalı</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ve uygulamalıdır.</a:t>
            </a:r>
            <a:endParaRPr lang="tr-TR" sz="16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76780329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8075"/>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TEMİZLİK</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Vektör Mücadelesi (Haşere İlaçlama)</a:t>
            </a: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Yüklenici, insan sağlığını koruyacak tedbirler de dahil olmak üzere, yapacağı</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uygulamaları; tarih, mekân, hangi vektöre karşı uygulama yapacağını bir plan dahilinde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kuruluşa bildirmelidir.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Vektörler ile yapılacak olan mücadelede fiziksel önlemlerin alınarak saklanabilecekleri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ve giriş yapabilecekleri alanların önüne geçilmesi önemlidir.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Özellikle giderler, lavabo bağlantıları, kapı boşlukları, fayans boşlukları gibi alanlar sık sık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kontrol edilmelidir. Vektör mücadelesini yürüten yüklenici önerileri ve direktifleri göz</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önünde bulundurularak gerekli önlemlerin alınması gerekmektedir.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Atık su kanalları (drenajlar) kolay temizlenebilir, zararlı (haşere, kemirgen </a:t>
            </a:r>
            <a:r>
              <a:rPr lang="tr-TR" sz="2000" dirty="0" err="1" smtClean="0">
                <a:latin typeface="Times New Roman" panose="02020603050405020304" pitchFamily="18" charset="0"/>
                <a:cs typeface="Times New Roman" panose="02020603050405020304" pitchFamily="18" charset="0"/>
              </a:rPr>
              <a:t>vb</a:t>
            </a:r>
            <a:r>
              <a:rPr lang="tr-TR" sz="2000" dirty="0" smtClean="0">
                <a:latin typeface="Times New Roman" panose="02020603050405020304" pitchFamily="18" charset="0"/>
                <a:cs typeface="Times New Roman" panose="02020603050405020304" pitchFamily="18" charset="0"/>
              </a:rPr>
              <a:t>) girişini,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koku çıkışını ve atık sıvıların geri basmalarını önleyecek şekilde düzenlenmelidir.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923330"/>
          </a:xfrm>
          <a:prstGeom prst="rect">
            <a:avLst/>
          </a:prstGeom>
          <a:noFill/>
        </p:spPr>
        <p:txBody>
          <a:bodyPr wrap="square" rtlCol="0">
            <a:spAutoFit/>
          </a:bodyPr>
          <a:lstStyle/>
          <a:p>
            <a:pPr algn="ctr"/>
            <a:r>
              <a:rPr lang="tr-TR" b="1" cap="all" smtClean="0"/>
              <a:t>T.C 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6749525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İŞ SAĞLIĞI VE GÜVENLİĞİ DONANIMLARI</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Kuruluşta Hijyen, Enfeksiyon Önleme ve Kontrol İçin Eylem Plan (</a:t>
            </a:r>
            <a:r>
              <a:rPr lang="tr-TR" sz="2000" dirty="0" err="1" smtClean="0">
                <a:latin typeface="Times New Roman" panose="02020603050405020304" pitchFamily="18" charset="0"/>
                <a:cs typeface="Times New Roman" panose="02020603050405020304" pitchFamily="18" charset="0"/>
              </a:rPr>
              <a:t>lar</a:t>
            </a:r>
            <a:r>
              <a:rPr lang="tr-TR" sz="2000" dirty="0" smtClean="0">
                <a:latin typeface="Times New Roman" panose="02020603050405020304" pitchFamily="18" charset="0"/>
                <a:cs typeface="Times New Roman" panose="02020603050405020304" pitchFamily="18" charset="0"/>
              </a:rPr>
              <a:t>)ı çerçevesinde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gereken iş sağlığı ve güvenliği donanımları bulundurulmalı ve çalışanların kullanımına</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sunulmalıdır.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Tüm personelin kullanılacak </a:t>
            </a:r>
            <a:r>
              <a:rPr lang="tr-TR" sz="2000" dirty="0" err="1" smtClean="0">
                <a:latin typeface="Times New Roman" panose="02020603050405020304" pitchFamily="18" charset="0"/>
                <a:cs typeface="Times New Roman" panose="02020603050405020304" pitchFamily="18" charset="0"/>
              </a:rPr>
              <a:t>KKD'nin</a:t>
            </a:r>
            <a:r>
              <a:rPr lang="tr-TR" sz="2000" dirty="0" smtClean="0">
                <a:latin typeface="Times New Roman" panose="02020603050405020304" pitchFamily="18" charset="0"/>
                <a:cs typeface="Times New Roman" panose="02020603050405020304" pitchFamily="18" charset="0"/>
              </a:rPr>
              <a:t> doğru kullanımı konusunda eğitilmesi ve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farkındalığın artırılması sağlanmalıdır.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923330"/>
          </a:xfrm>
          <a:prstGeom prst="rect">
            <a:avLst/>
          </a:prstGeom>
          <a:noFill/>
        </p:spPr>
        <p:txBody>
          <a:bodyPr wrap="square" rtlCol="0">
            <a:spAutoFit/>
          </a:bodyPr>
          <a:lstStyle/>
          <a:p>
            <a:pPr algn="ctr"/>
            <a:r>
              <a:rPr lang="tr-TR" b="1" cap="all" dirty="0" smtClean="0"/>
              <a:t>T.C İSLAHİYE KAYMAKAMLIĞI</a:t>
            </a:r>
          </a:p>
          <a:p>
            <a:pPr algn="ctr"/>
            <a:r>
              <a:rPr lang="tr-TR" dirty="0" smtClean="0"/>
              <a:t>GAZİANTEP </a:t>
            </a:r>
            <a:r>
              <a:rPr lang="tr-TR" dirty="0"/>
              <a:t>/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1151869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İŞ SAĞLIĞI VE GÜVENLİĞİ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DONANIMLARI</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Maskeler</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Solunum yolu ile bulaşan salgın hastalıklar için;</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a. İlgili standartlara/kriterlere uygun (TS EN 14683, TS EN 149 veya TSE K 599) olmalıdır.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b. Kullanım için gerekli olana kadar temiz/kuru bir alanda kirlenmesi önlenmiş şekilde (son</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kullanma tarihlerine uygun) muhafaza edilmelidir.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c. Ulusal/uluslararası sağlık otoritelerinin tavsiyelerine uygun maske kullanılmalıdır.</a:t>
            </a:r>
            <a:endParaRPr lang="tr-TR" sz="22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13399129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fontScale="90000"/>
          </a:bodyPr>
          <a:lstStyle/>
          <a:p>
            <a:pPr algn="ct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İŞ SAĞLIĞI VE GÜVENLİĞİ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DONANIMLARI</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Maskeler</a:t>
            </a: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000" dirty="0" err="1" smtClean="0">
                <a:latin typeface="Times New Roman" panose="02020603050405020304" pitchFamily="18" charset="0"/>
                <a:cs typeface="Times New Roman" panose="02020603050405020304" pitchFamily="18" charset="0"/>
              </a:rPr>
              <a:t>Maskeler</a:t>
            </a:r>
            <a:r>
              <a:rPr lang="tr-TR" sz="2000" dirty="0" smtClean="0">
                <a:latin typeface="Times New Roman" panose="02020603050405020304" pitchFamily="18" charset="0"/>
                <a:cs typeface="Times New Roman" panose="02020603050405020304" pitchFamily="18" charset="0"/>
              </a:rPr>
              <a:t> (kullanım);</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 Burnu ve ağzı iyi bir şekilde kapatmalıdır.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e. Kullanım sırasında veya kullanımdan sonra kullanıcının boynuna sarkmamalıdır.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f. Bir kez takıldıktan sonra ön yüzüne dokunulmamalıdır.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g. Solunum zorlaşırsa, maske hasar görür veya bozulursa maske bertaraf edilmeli ve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değiştirilmelidir.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h. Islanan, nemlenen, kirlenen maske yenisi ile değiştirilmelidir.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i. Maske takılırken ve çıkarıldıktan sonra el hijyeni yapılmalıdır.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41996311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İŞ SAĞLIĞI VE GÜVENLİĞİ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DONANIMLARI</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Personel/Öğrenci Giysi ve Formaları</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Kuruluş, uygun ve gerekli olduğu durumlarda personelin ve öğrencilerin kuruluşa varışta</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formalarını/giysilerini değiştirebileceği soyunma odaları/alanları sağlamalıdır.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Giysi ve formalar personele özgü olmalıdır. Özellik gerektiren işler ve alanlar için (yemekhane</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gibi) işe uygun kıyafetler giyilmelidir.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İşe uygun kıyafetler mümkün mertebe ilgili alan dışında giyilmemeli ve ilgili alanın dışına</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çıkartılmamalıdır..</a:t>
            </a:r>
            <a:endParaRPr lang="tr-TR" sz="22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324396839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İŞ SAĞLIĞI VE GÜVENLİĞİ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DONANIMLARI</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Tek Kullanımlık Eldiven (işe uygun eldiven)</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Eldivenlerin, özel alanlar ve işlemler dışında kullanılması önerilmez.</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Hasta veya salgın hastalık şüphelisi kişilerin taşınması veya temas</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edilmesi durumunda kullanılmalıdır.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Eldiven, işlem sonrasında veya görev tamamlandıktan sonra uygun</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şekilde çıkartılmalı ve hemen el hijyeni sağlanmalıdır.</a:t>
            </a:r>
            <a:endParaRPr lang="tr-TR" sz="22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82200737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İŞ SAĞLIĞI VE GÜVENLİĞİ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DONANIMLARI</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Göz Koruyucu/Yüz Koruyucu Siperlik</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İletişim sağlamaya yönelik personelin, solunum yolu ile bulaşıcı hastalık</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söz konusu olduğu durumlarda (güvenlik vb.) uygun maske ile</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birlikte yüz koruyucu siperlik kullanması önerilir.</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spTree>
    <p:extLst>
      <p:ext uri="{BB962C8B-B14F-4D97-AF65-F5344CB8AC3E}">
        <p14:creationId xmlns:p14="http://schemas.microsoft.com/office/powerpoint/2010/main" xmlns="" val="214055880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68184"/>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İŞ SAĞLIĞI VE GÜVENLİĞİ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DONANIMLARI</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765" y="222755"/>
            <a:ext cx="3675924" cy="1980118"/>
          </a:xfrm>
        </p:spPr>
      </p:pic>
      <p:sp>
        <p:nvSpPr>
          <p:cNvPr id="5" name="Metin kutusu 4"/>
          <p:cNvSpPr txBox="1"/>
          <p:nvPr/>
        </p:nvSpPr>
        <p:spPr>
          <a:xfrm>
            <a:off x="1870364" y="222755"/>
            <a:ext cx="8839200" cy="1200329"/>
          </a:xfrm>
          <a:prstGeom prst="rect">
            <a:avLst/>
          </a:prstGeom>
          <a:noFill/>
        </p:spPr>
        <p:txBody>
          <a:bodyPr wrap="square" rtlCol="0">
            <a:spAutoFit/>
          </a:bodyPr>
          <a:lstStyle/>
          <a:p>
            <a:pPr algn="ctr"/>
            <a:r>
              <a:rPr lang="tr-TR" b="1" cap="all" dirty="0" smtClean="0"/>
              <a:t>T.C </a:t>
            </a:r>
          </a:p>
          <a:p>
            <a:pPr algn="ctr"/>
            <a:r>
              <a:rPr lang="tr-TR" b="1" cap="all" dirty="0" smtClean="0"/>
              <a:t>İSLAHİYE KAYMAKAMLIĞI</a:t>
            </a:r>
            <a:endParaRPr lang="tr-TR" b="1" cap="all" dirty="0"/>
          </a:p>
          <a:p>
            <a:pPr algn="ctr"/>
            <a:r>
              <a:rPr lang="tr-TR" dirty="0"/>
              <a:t>GAZİANTEP / İSLAHİYE - </a:t>
            </a:r>
            <a:r>
              <a:rPr lang="tr-TR" dirty="0" smtClean="0"/>
              <a:t>Farabi Mesleki ve Teknik Anadolu Lisesi</a:t>
            </a:r>
            <a:endParaRPr lang="tr-TR" dirty="0"/>
          </a:p>
          <a:p>
            <a:pPr algn="ctr"/>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46222" y="2915756"/>
            <a:ext cx="6687483" cy="2772162"/>
          </a:xfrm>
          <a:prstGeom prst="rect">
            <a:avLst/>
          </a:prstGeom>
        </p:spPr>
      </p:pic>
    </p:spTree>
    <p:extLst>
      <p:ext uri="{BB962C8B-B14F-4D97-AF65-F5344CB8AC3E}">
        <p14:creationId xmlns:p14="http://schemas.microsoft.com/office/powerpoint/2010/main" xmlns="" val="393310567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TARAMA\doc02983820201015131817_001.jpg"/>
          <p:cNvPicPr>
            <a:picLocks noChangeAspect="1" noChangeArrowheads="1"/>
          </p:cNvPicPr>
          <p:nvPr/>
        </p:nvPicPr>
        <p:blipFill>
          <a:blip r:embed="rId2" cstate="print"/>
          <a:srcRect/>
          <a:stretch>
            <a:fillRect/>
          </a:stretch>
        </p:blipFill>
        <p:spPr bwMode="auto">
          <a:xfrm>
            <a:off x="2655737" y="276045"/>
            <a:ext cx="7445795" cy="6098876"/>
          </a:xfrm>
          <a:prstGeom prst="rect">
            <a:avLst/>
          </a:prstGeom>
          <a:noFill/>
        </p:spPr>
      </p:pic>
    </p:spTree>
  </p:cSld>
  <p:clrMapOvr>
    <a:masterClrMapping/>
  </p:clrMapOvr>
</p:sld>
</file>

<file path=ppt/theme/theme1.xml><?xml version="1.0" encoding="utf-8"?>
<a:theme xmlns:a="http://schemas.openxmlformats.org/drawingml/2006/main" name="Temel">
  <a:themeElements>
    <a:clrScheme name="Özel 1">
      <a:dk1>
        <a:sysClr val="windowText" lastClr="000000"/>
      </a:dk1>
      <a:lt1>
        <a:srgbClr val="FFFFFF"/>
      </a:lt1>
      <a:dk2>
        <a:srgbClr val="323232"/>
      </a:dk2>
      <a:lt2>
        <a:srgbClr val="E5C243"/>
      </a:lt2>
      <a:accent1>
        <a:srgbClr val="000000"/>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mel">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D9D01AC2-EE7D-4E49-99EE-8E62E4E7E8A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TM03457444[[fn=Temel]]</Template>
  <TotalTime>184</TotalTime>
  <Words>1445</Words>
  <Application>Microsoft Office PowerPoint</Application>
  <PresentationFormat>Özel</PresentationFormat>
  <Paragraphs>374</Paragraphs>
  <Slides>98</Slides>
  <Notes>2</Notes>
  <HiddenSlides>0</HiddenSlides>
  <MMClips>0</MMClips>
  <ScaleCrop>false</ScaleCrop>
  <HeadingPairs>
    <vt:vector size="4" baseType="variant">
      <vt:variant>
        <vt:lpstr>Tema</vt:lpstr>
      </vt:variant>
      <vt:variant>
        <vt:i4>1</vt:i4>
      </vt:variant>
      <vt:variant>
        <vt:lpstr>Slayt Başlıkları</vt:lpstr>
      </vt:variant>
      <vt:variant>
        <vt:i4>98</vt:i4>
      </vt:variant>
    </vt:vector>
  </HeadingPairs>
  <TitlesOfParts>
    <vt:vector size="99" baseType="lpstr">
      <vt:lpstr>Temel</vt:lpstr>
      <vt:lpstr>   FARABİ MESLEKİ VE TEKNİK ANADOLU LİSESİ  EĞİTİM KURUMLARINDA HİJYEN ŞARTLARININ GELİŞTİRİLMESİ, COVID-19 ENFEKSİYON ÖNLEME VE KONTROL KILAVUZU  </vt:lpstr>
      <vt:lpstr> OKULUM TEMİZ BELGESİ  Devlet okullarının Milli Eğitim Bakanlığına, özel okulların ise TSE'ye başvuracak.  Başvuru sonrasında uzman ekipler bu okulları yerinde denetleyip kontrol ve belgelendirmesini yapacak.  Okulun büyüklüğüne göre denetimler, azami 2 günde tamamlanacak. Denetimden başarıyla geçen okullar da aynı hafta içinde 'Okulum Temiz Belgesi'ni alabilecek.  Belge sayesinde çocuklarımız, hijyen şartları en üst seviyeye taşınmış, salgına karşı tedbirlerini almış güvenli ortamlarda eğitim-öğretim hayatına devam edebilecek.  Ayrıca bu sayede velilerimiz, çocuklarını gönül rahatlığı içinde okullarına gönderebilecek.</vt:lpstr>
      <vt:lpstr>KAPSAM VE AMAÇ   Bu Hijyen, Enfeksiyon Önleme ve Kontrol İçin Eylem Planı, tutarlı ve esnek bir yaklaşımla;  COVID-19 için eğitim kurumumuzu bilgilendirmek ve öneriler vermek,  okulumuza, enfeksiyon önleme ve kontrol prosedürleri hakkında bilgi sağlamak amacıyla hazırlanmıştır. </vt:lpstr>
      <vt:lpstr>COVID-19’UN BULAŞ ÖZELLİKLERİ   COVID-19, çok yeni bir virüs tipidir. Virüsle ilgili araştırmalar tüm dünyada ve ülkemizde devam etmekte ve virüsün bulaşması, yayılması, önlenmesi ve tedavisine yönelik sürekli yeni bilgiler ve bulgular elde edilmektedir. Bu eylem planında yer alan COVID-19 ile ilgili bilgiler, kılavuzun yayım tarihi itibarıyla güncel olup, ilgili kuruluşlar tarafından yeni gelişmeler takip edilmeli ve uygulamalar bu yönde güncellenmelidir.</vt:lpstr>
      <vt:lpstr>COVID-19’UN BULAŞ ÖZELLİKLERİ  Bulaş Yolları  COVID-19’un bulaşmasının esas olarak öksürme ve hapşırma ile oluşturulan solunum damlacıkları ve kirlenmiş yüzeylerle temas yoluyla oluştuğu düşünülmektedir. Ayrıca hasta bireylerin öksürme, hapşırma yoluyla ortaya saçtıkları damlacıklara diğer kişilerin elleri ile temas etmesi sonrasında ellerini ağız, burun veya göz mukozasına götürmesi ve temas etmesi ile bulaştığı bilinmektedir.</vt:lpstr>
      <vt:lpstr>COVID-19’UN BULAŞ ÖZELLİKLERİ  İnkübasyon ve Enfeksiyon Periyodu  COVID-19 vakalarının, semptomların başlangıcından 1 gün, nadiren 2 gün öncesine kadar bulaştırıcı olabildiği bilinmektedir. Ancak, çoğu durumda bireyler, genellikle semptomları varken bulaşıcı olarak kabul edilir. Hafif vakalarda semptom başlangıcından klinik iyileşmeye kadar olan ortalama sürenin yaklaşık 2 hafta, ciddi veya kritik vakalar için ise 3-6 hafta olduğu kabul edilmektedir.</vt:lpstr>
      <vt:lpstr>COVID-19’UN BULAŞ ÖZELLİKLERİ   Bulaş Önlemleri  Temas önlemleri: Enfeksiyonu önlemek ve kontrol etmek için hasta ile doğrudan temas yoluyla veya dolaylı olarak enfeksiyon bulaşmasını önlemek ve kontrolü sağlamak için kullanılır. Temas yolu enfeksiyon bulaşmasının en yaygın yoludur. Damlacık önlemleri: Bir bireyin solunum yolundan doğrudan damlacıklar yoluyla kısa mesafelerde başka bir bireyin konjonktivasına veya mukozal yüzeye enfeksiyon bulaşmasını önlemek ve kontrol etmek için kullanılır. Hava kaynaklı (aerosol) önlemler (solunum yolu önlemleri): Bir bireyin solunum yolundan aerosoller aracılığıyla doğrudan başka bir bireye ya da yüzeye (temas etmeden) enfeksiyon bulaşmasını önlemek ve kontrol etmek için kullanılır.</vt:lpstr>
      <vt:lpstr>KORUNMA VE KONTROL ÖNLEMLERİ  Hazırlık  Hijyen ve sanitasyon kaynaklı salgın hastalıkların eğitim kurumlarında bulaşıyı sınırlamak, kontrol hiyerarşisi olarak kabul edilen bir dizi enfeksiyon önleme ve kontrol işlemlerini gerektirir.  İdari kontroller, kurumsal düzeyde (örneğin uygun süreçlerin, sistemlerin ve mühendislik kontrollerinin tasarımı/kullanımı, uygun iş donanımının ve materyallerinin sağlanması/ kullanılması) enfeksiyonun önlenmesine yardımcı olmak ve enfeksiyonun bulaşmasını kontrol etmek ve sınırlamak için uygulanır.  Etkili çevresel dekontaminasyon da yeterli havalandırma veya havalandırma sistemleriyle kontrol sağlar; fiziksel bariyerler ve önlemler sayesinde enfeksiyona maruz kalma azaltılır.</vt:lpstr>
      <vt:lpstr>KORUNMA VE KONTROL ÖNLEMLERİ  Hazırlık  İşverenler/yöneticiler, maruz kalmanın önlenemediği tehlikelere yönelik riski yeterince kontrol etmek için ilgili mevzuata (İş Sağlığı ve Güvenliği Kanunu, Umumi Hıfzıssıhha Kanunu vb.) bağlı yükümlülüklere uymak zorunda olmakla beraber personelini, öğrencilerini ve ziyaretçilerini korumalıdırlar.  Çalışanlar ve diğer kişiler de kuruluş tarafından belirlenen kurallara uymak, kontrol önlemlerini tam ve doğru bir şekilde uygulamakla yükümlüdür.  Kuruluş, salgınlara yönelik, tüm fiziki alanları ve ilgili tüm tarafları kapsayan risk değerlendirmesi yapmalı ve yapılan bu risk değerlendirmesi sonuçlarına göre Hijyen, Enfeksiyon Önleme ve Kontrol İçin Eylem Plan (lar)ı hazırlamalı ve uygulamalıdır.</vt:lpstr>
      <vt:lpstr>KORUNMA VE KONTROL ÖNLEMLERİ   Hazırlık  Bu kılavuz kapsamındaki faaliyetlerin planlanması ve uygulanması sırasında özel grupların erişilebilirliği dikkate alınmalıdır.  Kuruluş, Hijyen, Enfeksiyon Önleme ve Kontrol İçin Eylem Plan(lar)ı kapsamında uygulayacağı kontrol önlemleri hiyerarşisini oluşturmalıdır.</vt:lpstr>
      <vt:lpstr>Bu hiyerarşi en az;  • Semptomları olan kişilerin erken tanınması,  • Sağlık otoritesine bildirilmesi, raporlanması,  • Kişilerin erken izolasyonu,  • Kişilerin sağlık kuruluşuna nakledilmesi, naklinin sağlanması,  • Doğrulanmış salgın hastalığı olan kişinin iyileşmesi sonrasında en az sağlık  otoritelerince belirlenen süre  izolasyon sonrasında kuruluşa dönmesinin sağlanması hususlarını içermelidir.</vt:lpstr>
      <vt:lpstr>  Kuruluş aşağıdaki hususlar dahil olmak üzere gerekli olan iç ve dış iletişimleri planlamalı, belirlemelidir.  a. Ne ile ilgili iletişim kuracağını,  b. Ne zaman iletişim kuracağını,  c. Kiminle iletişim kuracağını,  d. Nasıl iletişim kuracağını,  e. Kimin iletişim kuracağını.  İletişim planları en az acil iletişim numaralarını, yönetici personel acil durum iletişim bilgilerini de içerecek şekilde belirlenmelidir.</vt:lpstr>
      <vt:lpstr> KORUNMA VE KONTROL ÖNLEMLERİ   Hazırlık  Kuruluş; hijyen, enfeksiyon önleme ve kontrolünün oluşturulması, uygulanması, sürekliliğinin sağlanması için ihtiyaç duyulan kaynakları tespit ve temin etmelidir.  Kuruluş hijyen, enfeksiyon önleme ve kontrolün sağlanmasının etkili şekilde uygulanması ile proseslerin işletilmesi ve kontrolü için sorumlu olacak kişi/kişileri belirlemeli ve görevlendirmelidir.  Acil durumlarla başa çıkmak için görevde hazır, eğitilmiş en az 1 kişi belirlenmesi gerekmektedir.  Kuruluş tarafından; öğrencilerden sorumlu kişilerin veya ebeveynlerin herhangi bir salgın hastalık şüphesi durumunda öğrenciyi okula göndermeyerek yönetime bilgi vermesi sağlanmalıdır.  Kuruluş içerisinde salgın hastalık belirtisi gösteren personel/öğrencinin sağlık kuruluşuna sevki ile ilgili bir metot belirlenmesi ve uygulanması güvence altına alınmalıdır.</vt:lpstr>
      <vt:lpstr>KORUNMA VE KONTROL ÖNLEMLERİ  Standart Enfeksiyon Kontrol Önlemleri (SEKÖ)  Enfeksiyon Önleme ve Kontrol Eylem Planlaması  Standart Enfeksiyon Kontrol Önlemleri (SEKÖ), bulaşıcı ajanların hem bilinen hem de bilinmeyen kaynaklardan bulaşma riskini azaltmak için gerekli olan temel enfeksiyon önleme ve kontrol önlemleridir.  Enfeksiyon kaynağı; kan ve diğer vücut sıvıları, salgılar ve çıkartılar (ter hariç), hasta çıkartıları ile kontamine olmuş ve hasta ortamında bulunan herhangi bir donanım veya ürün olabilir.</vt:lpstr>
      <vt:lpstr>KORUNMA VE KONTROL ÖNLEMLERİ  Bulaş Bazlı Önlemlerin (BBÖ) Planlanması  SEKÖ, bulaşıcı bir ajanın çapraz bulaşmasını önlemek için tek başına yetersiz olduğunda Bulaş Bazlı Önlemler (BBÖ) uygulanır.  BBÖ, bilinen veya şüpheli bir enfeksiyöz etken ile enfekte olan bir hastaya hizmet sunumu sırasında gerekli olan ek enfeksiyon kontrol önlemleridir.  BBÖ, bulaşıcı etken bulaş yolu ile kategorize edilir.</vt:lpstr>
      <vt:lpstr>  KORUNMA VE KONTROL ÖNLEMLERİ  Bulaş Bazlı Önlemlerin (BBÖ) Planlanması  Bu önlemler genel olarak hijyen ve sanitasyondan kaynaklı salgın hastalık şüpheli veya tanısı almış kişilere temas sırasında ve sonrasında yapılacak işlemlerdir:  a. Kişinin izole edilmesinin ve izole kalmasının sağlanması  b. Kişiye müdahale dahil, kontamine materyallerle iş ve işlem yapılırken uygun KKD kullanılması  c. Kontamine malzeme ve alanlar için uygun dezenfeksiyon işlemlerinin yapılması  d. El hijyeni sağlanması  e. Hastalık şüphesi veya tanı almış kişinin bulunduğu ortamın havalandırılmasının sağlanması</vt:lpstr>
      <vt:lpstr> KORUNMA VE KONTROL ÖNLEMLERİ  Hijyen ve Sanitasyon Yetersizliğinden Kaynaklı Salgın Hastalık Belirtileri Gösteren/Doğrulanan Kişilere Yapılacak İşlemler  Kuruluş; öğrencilerden, çalışanlardan, ziyaretçilerden veya üçüncü kişilerden birinin salgın hastalık belirtileri gösterdiği durumlarda; Hijyen, Enfeksiyon Önleme ve Kontrol İçin Eylem Planına uygun hareket etmelidir.  Belirti gösteren kişinin diğer kişiler ile temasını en aza indirmek üzere derhal eylem planına uygun işlemler yapılmalıdır.</vt:lpstr>
      <vt:lpstr>UYGULAMAYA YÖNELİK ÖNLEMLER  Fiziki Mesafe  Damlacık yayılımını önlemek için en az 1 metre mesafe belirlenmiştir. Bu mesafe mutlak bir değer olmayıp minimum olarak düşünülmelidir. Mümkün olduğu yerlerde güvenli mesafenin daha fazla (örneğin 1,5-2 m) belirlenmesi tavsiye edilir. Klimalı veya havalandırma sistemlerinin olduğu alanlarda bu mesafe daha da fazla olabilir. Her türlü toplantılarda fiziki mesafe kuralı uygulanmalıdır. Mümkünse toplantıların telekonferans aracılığıyla yapılması sağlanmalıdır.</vt:lpstr>
      <vt:lpstr>UYGULAMAYA YÖNELİK ÖNLEMLER       </vt:lpstr>
      <vt:lpstr>UYGULAMAYA YÖNELİK ÖNLEMLER  El Hijyeni  El hijyeni, standart enfeksiyon kontrol önlemlerinin (SEKÖ) en kritik unsuru olup,  kişisel enfeksiyon bulaşmasını azaltmak için gereklidir. Tüm personel, öğrenci, veli, ziyaretçilere girişte ve mümkün olan uygun noktalarda el yıkama imkânı sağlanmalıdır.  Bunun mümkün olmadığı noktalarda ve alanlarda eller %70 alkol bazlı antiseptik madde ile ovulmalı ve temizlenmelidir.</vt:lpstr>
      <vt:lpstr>El hijyeni sağlanmadan önce;  a. Kolların sıvanması (mümkünse dirseklere kadar),  b. Bilezik, yüzük vb. takıların çıkartılması,  c. Tırnakların temiz ve kısa olması; takma tırnakların veya tırnak ürünlerinin  çıkartıldığından emin olunması,  d. Cilt bütünlüğü bozulmuş, yara, kesik vb. yerlerin su geçirmez bir tampon ile  kapatılması hususlarında bilgilendirme yapılmalıdır.</vt:lpstr>
      <vt:lpstr>UYGULAMAYA YÖNELİK ÖNLEMLER  El Hijyeni       </vt:lpstr>
      <vt:lpstr>UYGULAMAYA YÖNELİK ÖNLEMLER  El Hijyeni  El Yıkama ve Ovalama Tekniği  El hijyeni, ellerin kirliliği veya gözle görülür şekilde bulaşı olduğu durumlarda sabun ve su ile el yıkanması ve rutin el hijyeni için alkol bazlı el antiseptiği ile temizlenmesi işlemlerini kapsar.  • El yıkama, virüsü etkisiz hale getirmek için iyice ve yeterli bir süre en az 20 saniye yapılmalıdır.</vt:lpstr>
      <vt:lpstr>Slayt 24</vt:lpstr>
      <vt:lpstr>UYGULAMAYA YÖNELİK ÖNLEMLER  El Hijyeni  Tüm personel ve öğrenciler için antiseptik dispanserleri çalışma alanı içinde en yakın noktaya konumlandırılmalı, bunun mümkün olmadığı durumlarda cep antiseptikleri kullanılmalıdır. Antiseptik madde kullanım tekniği, elleri arındırmak ve virüsü inaktive etmek için iyi bir şekilde ve yeterli bir süre (20 ile 30 saniye arasında) uygulanmalıdır.  • Suyun bulunmadığı veya suya ulaşılmasının zaman alacağı durumlar gibi el hijyenini sağlamaya yönelik imkanlar olmadığında, kişilerin alkol bazlı antiseptik  ile ovalama işlemi yapmaları sağlanmalıdır. Ancak özellikle ilk fırsatta ellerin yıkaması önerilmelidir.</vt:lpstr>
      <vt:lpstr>Slayt 26</vt:lpstr>
      <vt:lpstr>UYGULAMAYA YÖNELİK ÖNLEMLER  Solunum Hijyeni ve Öksürük/Hapşırık Adabı  'Yakala, Çöpe at, Öldür (Bertaraf et): Salgın hastalıkların bulaşmasını en aza indirmek için potansiyel önlemlere yönelik öğrenci, personel, ziyaretçiler ve ilgili kişiler solunum hijyeni ve öksürük adabı konusunda teşvik edilmelidir. Bu teşvik görünür yerlere (giriş, asansörler, koridor gibi sık kullanılan alanlara) görsel/yazılı afiş ve poster olarak konulması şeklinde olabilir.  a. Hapşırma, öksürme veya burun akıntısını silmek ve burnu temizlemek (sümkürmek) için tek kullanımlık mendil kullanılmalıdır. Mendil en yakın atık kumbarasına atılmalıdır.</vt:lpstr>
      <vt:lpstr>UYGULAMAYA YÖNELİK ÖNLEMLER  Solunum Hijyeni ve Öksürük/Hapşırık Adabı  b. Kişiler için kâğıt mendil, tercihen elle temas etmeden açılabilir-kapanabilir pedallı, sensörlü vb. atık kumbaraları ve el hijyeni sağlamak için kullanılan ekipman temin edilmelidir.  c. Mendil kullanılmasından, öksürme, hapşırma veya solunum salgıları ve kontamine nesnelerle herhangi bir temastan sonra eller (mümkünse sabun ve su kullanarak, aksi halde alkol bazlı el antiseptiği kullanarak) temizlenmelidir.</vt:lpstr>
      <vt:lpstr>UYGULAMAYA YÖNELİK ÖNLEMLER  Solunum Hijyeni ve Öksürük/Hapşırık Adabı     </vt:lpstr>
      <vt:lpstr>Slayt 30</vt:lpstr>
      <vt:lpstr>EĞİTİM  Kuruluş; idareci, öğretmen, öğrenci ve diğer tüm personele salgın hastalıkların bulaşmasına yönelik eğitimler sağlamalı ve katılım kayıtlarını muhafaza etmelidir.  Tüm personel ve öğrencilerin korunması için yaptıkları faaliyetlere, yaş ve eğitim düzeylerine uygun olarak gerçekleştirilecek eğitimlerin konu, içerik ve yöntemleri belirlenmeli ve gerçekleştirilmelidir.  Gerçekleştirilen eğitimler sonrasında öğrenci ve personel davranışları izlenmeli, gerektiğinde eğitimler tekrarlanmalı, konu ve içerikleri güncellenmelidir.  Özellikle yemekhane/temizlik personeline yönelik görevlerini yerine getirmeden önce eğitimler verilmelidir.</vt:lpstr>
      <vt:lpstr>EĞİTİM  Temizlik personeli eğitimleri ayrıca;  Temizlik yapılmadan önce, yapılırken ve yapıldıktan sonra dikkat edilmesi gereken hususlar,  b. Kuruluşta kullanılan temizlik kimyasallarının tehlikelerini, atıkların toplanması ve imhasını içermelidir.</vt:lpstr>
      <vt:lpstr>ATIK YÖNETİMİ  Kapalı ve açık alanlarda, atıkların bertaraf edilmesi için yetkili kurumların ve yerel otoritelerin talimatlarına uyulmalıdır.  Enfektif atıklar tanımlanmalı, atık toplama istasyonu, yerel mevzuat gereksinimlerini karşılayacak şekilde diğer alanlar ve çevreden ayrılmalı, sıvı ve katı atık toplama istasyonu, atıkların her tasfiyesinden/ uzaklaştırılmasından sonra temizlenmeli, araç, taşıyıcı ve konteynerler bakımlı, temiz ve ilgili şartlarda verilen gerekliliklerle uygun durumda tutulmalı, kullanımda olan atık kumbaraları tercihen elle temas etmeden açılabilir-kapanabilir (pedallı, sensörlü vb.) olmalıdır.  Tıbbi atıkların değerlendirilmesinde ilgili yönetmelikler çerçevesinde hareket edilmelidir.</vt:lpstr>
      <vt:lpstr>SOSYAL VE ORTAK KULLANIM ALANLARI  Tüm sosyal ve ortak kullanım alanları temiz ve düzenli tutulmalıdır. Alanlar sık aralıklarla uygun şekilde temizlenmeli ve gerektiğinde dezenfekte edilmelidir.  Kuruluş, Hijyen, Enfeksiyon Önleme ve Kontrol İçin Eylem Planına uygun olarak, öğrenciler, personel ve diğer kişiler tarafından kullanılan umumi tuvaletler ve diğer ilgili alanlar (örneğin yemekhane girişi, hizmet alanları, asansör girişleri) dahil olmak üzere farklı alanlarda antiseptik madde dispanserleri bulundurulmalıdır.</vt:lpstr>
      <vt:lpstr>SOSYAL VE ORTAK KULLANIM ALANLARI  Sabun, dezenfektan/el antiseptiği sağlayan dispanserlerin, tek kullanımlık kâğıt mendil aparatlarının ve diğer benzer ekipmanların eksiksiz ve düzgün çalışmasını sağlamak için rutin kontroller yapılmalıdır. Arızalı ekipmanlar ivedilikle onarılmalı veya değiştirilmelidir.  Merkezi havalandırma sistemlerinde içeriden alınan havanın tekrar dolaşıma verilmemesi, %100 dış havanın emilerek şartlandırılması yöntemi tercih edilmelidir.</vt:lpstr>
      <vt:lpstr> SOSYAL VE ORTAK  KULLANIM ALANLARI  Kuruluş Girişi, Güvenlik, Danışma  Ziyaretçi kartları temizlik/ dezenfeksiyon plan/ programları doğrultusunda dezenfekte edilmelidir.  Vardiya değişimlerinde güvenlik personeli tarafından ortak kullanılan telsiz/telefon gibi malzemelerin, teslim öncesi uygun şekilde dezenfekte edilmesi sağlanmalıdır.  Güvenlik/danışma personeli için gerekli KKD'ler sağlanmalı ve alkol bazlı el antiseptiği bulundurulmalıdır.  Ziyaretçiler, kuruluşa girmeden önce salgın hastalıkları önlemeye yönelik alınan, bu Kılavuzda bahsedilen veya kuruluşça hazırlanmış olan tedbirler/uygulanan kurallar konusunda bilgilendirilmeli ve bu kurallara uyacağına dair ziyaretçiden taahhüt alınmalıdır.  Kuruluşa her türlü kontrolsüz giriş engellenmelidir.</vt:lpstr>
      <vt:lpstr>SOSYAL VE ORTAK  KULLANIM ALANLARI  Bekleme Salonu/Lobi  Bekleme salonu/lobi alanları temiz ve düzenli tutulmalıdır. Oturma düzeni kişiler arasında mümkün ise sosyal mesafeyi koruyacak şekilde düzenlenmelidir.  Tüm alan ve içindeki mobilya ve eşyalar temizlenebilir olmalı ve sıklıkla (tercihen çevre ile aynı zamanda) temizlenmelidir.  Gerekli hallerde (salgın vb.) alkol bazlı el antiseptiği bulundurulmalıdır.</vt:lpstr>
      <vt:lpstr> SOSYAL VE ORTAK KULLANIM ALANLARI  Derslikler ve Etüt Salonları  Temizlik/dezenfeksiyon plan/ programlarına uygun olarak temizlenmesi ve dezenfekte edilmesi sağlanmalıdır.  Havalandırma sistemleri dışarıdan taze hava alacak şekilde ayarlanmalıdır. Havalandırma sistemi filtrelerinin periyodik kontrolü yapılmalı, temiz hava debisi artırılmalıdır.  Dersliklerdeki panolara, ekranlara ve ortak alanlara, hijyen ve sanitasyon bilincini ve farkındalığını artırmaya yönelik afişler, posterler asılmalıdır.  </vt:lpstr>
      <vt:lpstr>SOSYAL VE ORTAK KULLANIM ALANLARI  Derslikler ve Etüt Salonları  Ortak kullanılan ekipman ve dolaplar mümkün olduğunca düzenli olarak dezenfekte edilmelidir. Dersliklerde yer alan ortak temas yüzeyleri (bilgisayarlar, dolaplar, makineler, aletler vb.) için kullanım şartları, kullanım sıklığı, kullanıcı sayısı vb. kriterlerine göre hijyen ve sanitasyon programları oluşturulmalı ve uygulanmalıdır.  Kullanılan makinelerin yüzey temizlikleri var ise üretici firmaların belirlediği kriterler de dikkate alınarak uygulanmalıdır.  Elle temas etmeden açılabilir-kapanabilir pedallı, sensörlü, vb. atık kumbaraları bulundurulmalıdır.</vt:lpstr>
      <vt:lpstr>SOSYAL VE ORTAK KULLANIM ALANLARI  Atölyeler/Laboratuvarlar  Çalışma alanında yer alan ortak temas yüzeyleri (çalışma tezgâhları, deney masaları, laboratuvar malzemeleri, el aletleri vb.) için kullanım şartları, kullanım sıklığı, kullanıcı sayısı vb. kriterlerine göre hijyen ve sanitasyon programları oluşturulmalı ve uygulanmalıdır.  Havalandırma sistemi filtrelerinin periyodik kontrolü yapılmalı, temiz hava debisi artırılmalıdır.  Atölye ve laboratuvarlarda panolara, ekranlara ve ortak alanlara, bilinç ve farkındalığı artırmaya yönelik afişler, posterler asılmalıdır.</vt:lpstr>
      <vt:lpstr>SOSYAL VE ORTAK KULLANIM ALANLARI  Atölyeler/Laboratuvarlar  Mola alanlarındaki yoğunluğu önlemek amacıyla, zaman çizelgesi yeniden oluşturulmalıdır.  Kullanıcılar ortak kullandıkları ekipman ve çalışma alanlarını mümkün olduğunca her kullanımdan önce düzenli olarak dezenfekte etmelidir.  Atölye ve laboratuvarların çalışma alanı içerisinde yer alan lavabo ve evyeler kişisel temizlik amaçlı kullanılmamalıdır.</vt:lpstr>
      <vt:lpstr>SOSYAL VE ORTAK KULLANIM ALANLARI  Öğretmenler Odası  Odanın yerleşimi, sosyal mesafeye dikkat edilerek düzenlenmelidir. Havalandırma sistemleri dışarıdan taze hava alacak şekilde ayarlanmalıdır.  Odaların havalandırma tesisatının filtre temizliği, bakım ve kontrolleri düzenli olarak yapılmalıdır.  Bilgisayar klavyesi, mouse, telefon, dolap, kalem, silgi vb. malzeme ve ekipmanın mümkün olduğunca ortak kullanılmaması sağlanmalıdır.</vt:lpstr>
      <vt:lpstr>SOSYAL VE ORTAK KULLANIM ALANLARI  Öğretmenler Odası  Ortak kullanılan malzemelerin dezenfeksiyonu temizlik/dezenfeksiyon plan/programlarına uygun olarak yapılmalıdır.  Öğretmenler odasına misafir ve ziyaretçi kabul edilmemelidir. Odada alkol bazlı el antiseptiği, elle temas etmeden açılabilir-kapanabilir pedallı, sensörlü vb. atık kumbaraları bulundurulmalı ve genel hijyen kurallarına uyulmalıdır.  Odanın eklentilerinde çay ocağı veya mutfak bulunması durumunda, tek kullanımlık bardak veya kişiye özel bardaklar kullanılmalıdır.</vt:lpstr>
      <vt:lpstr> SOSYAL VE ORTAK KULLANIM ALANLARI  Ofisler (İdari Odalar, Rehberlik Servisi vb)  Ofislerin yerleşimi, mümkün ise sosyal mesafeye dikkat edilerek düzenlenmelidir.  Havalandırma sistemleri dışarıdan taze hava alacak şekilde ayarlanmalıdır. Ofislerin havalandırma tesisatının filtre temizliği, bakım ve kontrolleri düzenli olarak yapılmalıdır.  Ofis malzemelerinin (bilgisayar klavyesi, mouse, telefon, kalem, silgi vb.) ortak kullanılmaması mümkün olduğunca sağlanmalıdır.  Ortak kullanılan malzemelerin dezenfeksiyonu temizlik/dezenfeksiyon plan/programlarına uygun olarak yapılmalıdır.</vt:lpstr>
      <vt:lpstr>SOSYAL VE ORTAK KULLANIM ALANLARI  Toplantı/Konferans Salonları/Çok Amaçlı Salonlar  Salonda oturma düzeni sosyal mesafe kurallarına (otoritelerce belirlenmiş güncel şartlar) uygun olacak şekilde düzenlenmelidir.  Masa üzerindeki kitap dergi vb. malzemeler kaldırılmalı, toplantı öncesi ve toplantı sonrası (masa, varsa teknik donanımlar, mikrofon vb.) temizlik/dezenfeksiyon yapılmalıdır.</vt:lpstr>
      <vt:lpstr>SOSYAL VE ORTAK KULLANIM ALANLARI  Toplantı/Konferans Salonları/Çok Amaçlı Salonlar   Toplantı süreleri mümkün olduğunca kısa tutulmalı, toplantının uzaması durumunda ara verilmeli ve pencereler açılarak ortamın doğal havalandırılması sağlanmalıdır.</vt:lpstr>
      <vt:lpstr>SOSYAL VE ORTAK KULLANIM ALANLARI  Toplantı/Konferans Salonları/Çok Amaçlı Salonlar  Toplantı salonunun girişinde el antiseptiği bulunmalı, kişiler toplantı salonuna girerken ve çıkarken el antiseptiği kullanmalıdır.  Mümkün oldukça belge ve evraklar bilgisayar sistemleri üzerinden işlem görmeli, e-imza kullanılmalıdır. Islak imza gereken durumlarda evrak sabit kalmalı ve sırayla sosyal mesafe gözetilerek evrak imzalanmalıdır.  Kişiler evrakları imzalarken şahsi kalemlerini kullanmalı ve bu kalemler ortaklaşa kullanılmamalıdır. Toplantıdan sonra tüm katılımcıların adları ve iletişim bilgileri ilgili mevzuata uygun süre saklanmalıdır.</vt:lpstr>
      <vt:lpstr>SOSYAL VE ORTAK KULLANIM ALANLARI  Toplantı/Konferans Salonları/Çok Amaçlı Salonlar  Bir veya daha fazla katılımcı toplantıdan sonraki günler içinde salgın hastalık belirtileri gösterdiğinde bu uygulama il/ilçe sağlık müdürlüğü yetkililerinin temaslıları izlemelerine yardımcı olacaktır.  Eğer toplantıda bulunan biri, toplantı sonrası salgın hastalık tanısı alırsa temaslı değerlendirilmesi yapılırken, pozitif kişinin semptom başlangıcından önceki temaslıları değerlendirmeye alınmalı ve bu durum tüm katılımcılara bildirilmelidir.</vt:lpstr>
      <vt:lpstr>SOSYAL VE ORTAK KULLANIM ALANLARI  Toplantı/Konferans Salonları/Çok Amaçlı Salonlar  Bu süre içerisinde salgın hastalık belirtileri gösterenler il/ilçe sağlık müdürlükleri tarafından Sağlık Bakanlığınca hazırlanan Rehberlere göre yönetilmelidir.  Toplantı salonlarının temizliği ofis ve iş yerlerinin genel temizliğine uygun olarak yapılmalıdır.</vt:lpstr>
      <vt:lpstr> SOSYAL VE ORTAK KULLANIM ALANLARI  Kantin, Yemekhane  Kantin ve yemekhanelerde para ile teması engelleyecek uygulamalar düzenlenmelidir.  Kantin/Yemekhane personeli kişisel hijyen kurallarına (sıklıkla el yıkama, öksürük / hapşırık adabı) sıkı bir şekilde uymalıdır.  Personel işe özgü KKD’ler (maske, bone, eldiven vb.) kullanmalıdır.  Yemekhane girişlerinde alkol bazlı el antiseptiği bulundurulmalıdır.  Kişilere yemek öncesi ve sonrası el yıkama yoluyla el hijyeni sağlamaları konusu güçlü şekilde hatırlatılmalıdır (girişte ve uygun noktalara yerleştirilen uyarıcı afişler/posterler vb. bulunması gereklidir ancak çoğu zaman yeterli olmayabilir).</vt:lpstr>
      <vt:lpstr> SOSYAL VE ORTAK KULLANIM ALANLARI  Kantin, Yemekhane  Büfe yüzeyleri sık sık temizlenmeli ve dezenfekte edilmelidir.  Menaj takımlarının (tuz, karabiber, sos vb.), şekerin, kürdanın vb. tek kullanımlık paketlerde, çatal-kaşık ve bıçakların servise kâğıt cepli paketler veya tek kullanımlık  ürünler gibi hijyenik önlemler alınmış olarak sunulması sağlanmalıdır.  Riskli dönemlerde su sebilleri, kahve, çay vb. içecek makineleri ve otomatların kullanımı engellenmelidir.  Diğer zamanlarda bu ekipmanların temizliği ve dezenfeksiyonunun (periyodik bakım, filtre değişimleri dahil) planlanmış ve sık aralıklarla yapılması sağlanmalıdır.</vt:lpstr>
      <vt:lpstr> SOSYAL VE ORTAK KULLANIM ALANLARI  Kantin, Yemekhane  Mümkün ise su sebilleri ve otomatların temassız (fotoselli) olması sağlanmalıdır.  Havalandırma sistemi temiz hava sirkülasyonu için yeterli ve uygun olmalıdır.  Bulaşık yıkama donanımının düzgün çalışması, özellikle çalışma sıcaklıklarının yanı sıra temizlik ve dezenfekte edici kimyasalların kullanım dozunun uygunluğu kontrol edilmelidir.  Yemek hizmeti, dışarıdan tedarik edildiği durumlarda tercihen TS EN ISO 22000 Gıda Güvenliği Yönetim Sistemi veya TS 13811 Hijyen ve Sanitasyon Yönetim Sistemi belgeli kuruluşlardan temin edilmelidir. Mümkün ise tedarikçinin yerinde denetim gerçekleştirilebilir.</vt:lpstr>
      <vt:lpstr> SOSYAL VE ORTAK KULLANIM ALANLARI  Kantin, Yemekhane  İlgili tüm alanlar temiz ve düzenli tutulmalıdır. Yemek salonlarındaki oturma düzeni mümkün ise fiziki mesafe kurallarına uygun olarak tasarlanmalıdır.</vt:lpstr>
      <vt:lpstr>SOSYAL VE ORTAK KULLANIM ALANLARI  Tuvalet ve Lavabolar  Kapılar ve kapı kolları dahil tüm yüzeyler uygun deterjan/dezenfektan ile sık aralıklarla temizlenmelidir. Kuruluşta salgın hastalığı olduğu belirlenen kişi olmadığı takdirde banyo, klozet ve lavabolar ve kapı yüzeyleri dahil tüm yüzeylerin su ve uygun deterjanla sık temizlenmesi yeterlidir.  Banyo, klozet ve tuvaletler her gün en az bir kez 1/10 oranında sulandırılmış sodyum hipoklorit ile dezenfekte edilmelidir. El temasını önlemek için öğrenci/personel lavabolarında mümkün ise el teması olmayan bataryalar, temassız dispanserler olmalıdır.</vt:lpstr>
      <vt:lpstr>SOSYAL VE ORTAK KULLANIM ALANLARI  Tuvalet ve Lavabolar  Kuruluş genelindeki lavabo ve gider bağlantıların deve boyunlarının S sifon şekilde olması sağlanmalıdır.  Mümkünse her tuvalet/lavabo girişinde (ideal olarak hem iç, hem de dış kısma), el antiseptik cihazları bulunmalıdır.  Öğrencilere ve personele her seferinde en az 20 saniye boyunca sabun ve suyla ellerini yıkamalarını hatırlatmak için afiş/poster/uyarı levhası konulmalıdır.</vt:lpstr>
      <vt:lpstr>SOSYAL VE ORTAK KULLANIM ALANLARI  Tuvalet ve Lavabolar  Personel ve öğrencilerin kâğıt havluları ve benzeri atıkları atmalarını kolaylaştırmak için çıkışa yakın noktalara mümkünse pedallı çöp kutusu yerleştirilmelidir.  Varsa el kurutucu cihazlarının kullanılmaması için gerekli önlemlerin alınması sağlanmalıdır. Tuvaletlerin havalandırma sisteminin temiz hava sirkülasyonu yeterli ve uygun olmalıdır.</vt:lpstr>
      <vt:lpstr>SOSYAL VE ORTAK KULLANIM ALANLARI  İbadethane/Mescit  Temiz hava sirkülasyonu düzenli olarak sağlanmalıdır.  Temizlik ve dezenfeksiyon belirlenmiş plan dahilinde mümkün olan en sık periyotlarda yapılmalıdır.  Seccadelerin, Kur'an-ı Kerimler dahil tüm kitapların ve tespihlerin kişiye özel olması sağlanmalı, mümkünse misafirler için tek kullanımlık seccadeler bulundurulmalıdır.</vt:lpstr>
      <vt:lpstr>SOSYAL VE ORTAK KULLANIM ALANLARI  Spor Salonları  Spor salonlarının girişine salgın hastalık önlemleri ile ilgili afişler (el yıkama ve spor  salonunun içinde uyulması gereken kurallar) asılmalıdır. Spor salonlarının girişinde ve içeride el antiseptiği bulundurulmalıdır.  Spor salonlarının giriş ve çıkışına pedallı ve kapaklı atık kumbaraları konulmalı ve düzenli olarak boşaltılmalıdır.  Spor salonunda su ve sabuna erişim kolay olmalıdır.</vt:lpstr>
      <vt:lpstr>SOSYAL VE ORTAK KULLANIM ALANLARI  Spor Salonları  İçeriye girmeden görünür bir yere asılmış olan içeride uyulması beklenen kuralları açıklayan bilgilendirmelerin okunması ve belirtilen kurallara uyulması güvence altına alınmalıdır.  Spor salonuna giderken kişisel havlu ve mat vb. malzemeler götürülmelidir. Havluların, kuruluş tarafından veriliyorsa poşetli olması veya görevli personel tarafından verilmesi, mat türü malzemenin de her kullanıcıdan sonra dezenfeksiyonunun sağlanması gerekmektedir.  Görevli personelin salgın hastalıkların bulaşma yolları ve korunma önlemleri hususunda bilgilenmesi sağlanmalıdır.</vt:lpstr>
      <vt:lpstr>SOSYAL VE ORTAK KULLANIM ALANLARI  Spor Salonları  Spor salonlarında her kullanımdan sonra düzenli olarak temizlik yapılmalıdır.  Sık kullanılan alan ve malzemeler daha sık temizlenmelidir.  Merkezi havalandırma sistemleri bulunan spor salonlarının havalandırması temiz hava sirkülasyonunu sağlayacak şekilde düzenlenmeli, havalandırma sistemlerinin bakımı ve filtre değişimleri üretici firma önerileri doğrultusunda yapılmalıdır.  Spor salonları sık sık havalandırılmalıdır.</vt:lpstr>
      <vt:lpstr>SOSYAL VE ORTAK KULLANIM ALANLARI  Öğrenci/Personel Soyunma Odaları  Soyunma odaları, aynı anda kullanacak kişi sayısını azaltacak şekilde organize edilmelidir. Soyunma odalarında kişi başına minimum 4 m2 alan sağlanacak ve sosyal mesafe kuralına uygun şekilde kullanım planlanmalıdır.  Oda girişlerine alkol bazlı el antiseptiği konulmalıdır. Temizlik ve dezenfeksiyon sıklığı gözden geçirilmeli, her kullanım sonrası temizlik ve dezenfeksiyon yapılmalıdır.  Ortamların havalandırma koşulları yeterli olmalıdır. El temasını önlemek için lavabolarda mümkünse el teması olmayan bataryalar, temassız dispenserler olmalıdır. Kirli ve temiz kıyafetlerden, ayakkabılardan çapraz bulaşmayı önleyebilmek için gerekli tedbirler alınmalıdır.</vt:lpstr>
      <vt:lpstr>SOSYAL VE ORTAK KULLANIM ALANLARI  Okul Bahçesi ve Açık Oyun Alanları  Kuruluşun ihtiyaçlarına yönelik sağlıklı, temiz ve güvenli okul çevresi koşulları sağlanmalıdır.  Zemin düzgün ve su birikintilerine izin vermeyecek nitelikte olmalıdır.  Bahçe ya da oyun alanlarında bulunan oturma ünitelerinde fiziki mesafe kuralları uygulanmalıdır.  Oturma üniteleri ve diğer ekipmanların (oyuncaklar, spor aletleri vb.) temizlik ve dezenfeksiyon işlemleri planlanmalı ve uygulanmalıdır.</vt:lpstr>
      <vt:lpstr>SOSYAL VE ORTAK KULLANIM ALANLARI  Okul Bahçesi ve Açık Oyun Alanları  Teneffüs veya diğer açık alan etkinliklerinde tayin edilmiş bir sorumlu (nöbetçi öğretmen, güvenlik görevlisi vb.) tarafından salgın hastalık dönemlerine özgü (fiziki mesafenin korunması vb.) uyarılarda bulunması sağlanmalıdır.  Genel hijyen ve sanitasyon uygulamalarına ve salgın hastalık dönemlerindeki tedbirlere yönelik görünür yerlere afiş/poster/uyarı levhası konulmalıdır.  Bu alanlardaki atık yönetimi, bu kılavuzun “Atık Yönetimi” başlığı altında tanımlandığı şekilde yürütülür.</vt:lpstr>
      <vt:lpstr> SOSYAL VE ORTAK KULLANIM ALANLARI  Öğrenci/Personel Servisleri/Taşımalı Eğitim Hizmetleri  Servis şoförleri ve rehber personeli, kişisel hijyen kurallarına uygun şekilde hareket etmelidir.  Öğrenciler ve personel servise binerken ve inerken sosyal mesafe kuralına uygun davranmalıdır.  Fiziki mesafe kuralının bozulmaması için önlemler alınmalıdır.  Salgın hastalık belirtileri (ateş, öksürük, burun akıntısı, nefes darlığı vb.) olanların maske takması sağlanmalı, belirti gösteren öğrenci ise öğrencinin velisi bilgilendirilerek sağlık merkezine yönlendirilmelidir.</vt:lpstr>
      <vt:lpstr>  SOSYAL VE ORTAK KULLANIM ALANLARI  Öğrenci/Personel Servisleri/Taşımalı Eğitim Hizmetleri  Koltuklara numara verilmeli, evden alınma sırasına göre her öğrencinin/personelin hangi koltuğu kullanacağı sabit hale getirilmelidir.  Koltuk numarasına göre oturma listesi oluşturulmalı, liste serviste görünür şekilde asılmalı ve her öğrenci/personel kuruluşa gidiş ve dönüşlerde her gün kendine ayrılmış sabit koltukta seyahat etmelidir.  Servis araçlarına oturma listesinde ismi bulunanlar dışında kişi kabul edilmemelidir.  Servis içinde konuşulmamalı ve bağırılmamalıdır. Serviste bir mecburiyet olmadıkça su dahil içecek ve yiyecek kullanılmamalıdır.</vt:lpstr>
      <vt:lpstr>  SOSYAL VE ORTAK KULLANIM ALANLARI  Öğrenci/Personel Servisleri/Taşımalı Eğitim Hizmetleri  Klimanın iç hava sirkülasyon düğmesi kapalı olmalıdır.  Servis araçlarının klima hava filtre bakımı düzenli olarak yapılmalıdır. Servislerde pencereler uygun olan her fırsatta açılarak servisin iç havasının temizlenmesi sağlanmalıdır.  Servisin genel iç temizliği gün sonunda su ve deterjan ile yapılmalıdır. Her servis turu tamamlandıktan sonra sık dokunulan yüzeyler (kapı kolları, kol dayama/kolçaklar, tutacaklar, cam açma düğmeleri, emniyet kemeri tokaları) önce su ve deterjanlı bezle silinmeli, daha sonra da 1/100 oranında sulandırılmış Sodyum Hipoklorit (CAS No:7681-52-9) veya %70'lik alkol ile dezenfekte edilmelidir.</vt:lpstr>
      <vt:lpstr>  SOSYAL VE ORTAK KULLANIM ALANLARI  Öğrenci/Personel Servisleri/Taşımalı Eğitim Hizmetleri  Bu amaçla Sağlık Bakanlığı ruhsatlı dezenfektanlar da kullanılabilir.  Temizlik, yolcu olmadığı durumlarda yapılmalı ve sonrasında en az bir dakika beklenip havalandırılmalıdır.  Servis hizmeti, kuruluş dışı farklı bir firma tarafından sağlanıyor ise belirlenen önlemlerin alındığı ve dezenfeksiyonun yapıldığı güvence altına alınmalıdır.</vt:lpstr>
      <vt:lpstr>  SOSYAL VE ORTAK KULLANIM ALANLARI  Diğer Kullanım Alanları  Bu kılavuzda özel olarak belirtilmemiş (arşiv, sığınak, malzeme depoları, kütüphane vb.) tüm alanlarda; kuruluşun genel hijyen ve sanitasyon uygulamaları ve salgın dönemlerinde aldığı tedbirler (sosyal mesafe uygulamaları, dezenfeksiyon/temizlik planlamaları, havalandırma kuralları, görsel/yazılı afiş ve poster ve KKD kullanımı) geçerlidir.</vt:lpstr>
      <vt:lpstr>TEMİZLİK  Genel İlkeler  Kuruluşta salgın hastalık vakaları tespit edilmemiş olsa bile hijyen ve sanitasyon mutlak surette sağlanmalıdır.  Genel önleyici tedbirler açısından salgın hastalık vakalarının olması durumunda ortak alanlarda (tuvaletler, salonlar, koridorlar, açık alanlar vb.) temizlik ve dezenfeksiyon önlemlerinin uygulanmasına özel dikkat gösterilmelidir.  Merdiven tırabzanları, kapı kulpları, asansör düğmeleri, korkuluklar, anahtarlar, kapı kolları vb. gibi sık sık dokunulan yüzeyler daha sık ve daha özenli temizlenmelidir.</vt:lpstr>
      <vt:lpstr>TEMİZLİK  Genel İlkeler  Temizlik personeline bu konuda talimat verilmelidir.  Kuruluşta temizlik ve sanitasyon teçhizatları da dahil bütün alanların hijyenik koşullarda bulundurulduğunu teminat altına almak için temizleme ve sanitasyon programları oluşturulmalıdır.  Programlar, sürekli uygunluk ve etkinlik için izlenmelidir.</vt:lpstr>
      <vt:lpstr>TEMİZLİK  Temizlik ve Sanitasyon Maddeleri ve Araçları  Temizlemede, sanitasyon ajanları ve kimyasal maddeler açık şekilde tanımlanmalı ve üreticinin talimatları doğrultusunda kullanılmalıdır.  Araçlar ve teçhizat, hijyenik bir tasarıma sahip olmalı ve muhtemel bir harici madde kaynağı olmayacak biçimde tutulmalıdır.  Not 1- Temizlik ve sanitasyona yönelik kullanılan biyosidal ve diğer ilgili ürünleri kullananların, bunları doğru bir şekilde kullanması ve bunların insanları, hayvanları ya da çevreyi tehdit etmesi muhtemel durumlara karşı her türlü tedbiri alması zorunludur.</vt:lpstr>
      <vt:lpstr>TEMİZLİK  Temizlik ve Sanitasyon Maddeleri ve Araçları  Not 2- Temizlik ve sanitasyona yönelik kullanılan biyosidal ve diğer ilgili ürünlerin güvenlik bilgi formunda (SDS) yer alan talimatlara, kuruluş koşullarında öğrenci ve personelin korunmasına yönelik bilgilere, kullanıcılar bakımından etiketler ve diğer tüm ilgili ürün bilgilerine ve biyosidal ürünlerin kullanımı ile ilgili yürürlükteki tüm hükümlere uyularak doğru kullanımı sağlanmalıdır.  Temizleme ve sanitasyon programları oluşturulmalı ve temizleme teçhizatının da temizlenmesi dahil belirlenmiş bir planla, kuruluşun ve teçhizatın tüm alan ve parçalarının temizlenmesi ve/veya sanitize edilmesi sağlanmalıdır. Bu uygulamaların kayıtları muhafaza edilmelidir.</vt:lpstr>
      <vt:lpstr>TEMİZLİK  Temizlik ve Sanitasyon Maddeleri ve Araçları  Temizleme ve/veya sanitasyon programları en az aşağıdakileri belirlemelidir:  a. Temizlenecek ve/veya sanitize edilecek alan, araç ve gereçler, teçhizat parçaları  b. Belirtilen görevler için sorumluluklar  c. Temizleme/sanitasyon yöntem ve sıklıkları  d. İzleme ve doğrulama düzenlemeleri  e. Temizlik/sanitasyon sonrası kontroller  f. Çalışma öncesi kontroller</vt:lpstr>
      <vt:lpstr>TEMİZLİK  Temizlik ve Sanitasyon Maddeleri ve Araçları  Kuruluşun eylem planı kapsamında, salgın hastalık şüphelisi veya tanısı konulmuş kişilerin kuruluştan ayrıldıktan sonra kullandığı derslik, oda ve mümkünse diğer tüm malzemelerin temizliği ve dezenfeksiyonu uygun KKD kullanılarak yapılmalıdır.  Temizlik personeli için sodyum hipoklorit başta olmak üzere bu ürünlerin hazırlanması, uygulanması ve depolanması konusunda ek eğitim gerekebilir.  Sodyum hipoklorit kullanımı uygun olmadığında, örneğin elektronik aygıtlar, telefon, uzaktan kumanda donanımı vb. için %70’lik alkol ile temizlenebilir.</vt:lpstr>
      <vt:lpstr>TEMİZLİK  Temizlik ve Sanitasyon Maddeleri ve Araçları  Tekstil, çarşaf, masa örtüsü, giysiler vb. toz ve aerosol oluşturarak çevreyi ve diğer kişileri potansiyel kirlenmeden korumak üzere işaretli özel çamaşır torbalarına konulmalıdır.  Normal deterjanlarla en az 60°C veya daha fazla sıcaklıkta yıkanmalıdır.  Temizlik personelinin yeterli dezenfektan çözeltilerine ve diğer temizlik malzemelerine erişimleri sağlanmalıdır.  Temizlik personelinin gerekli kişisel koruma donanımları kuruluş tarafından sağlanmalıdır.</vt:lpstr>
      <vt:lpstr>TEMİZLİK  a. Yüzeyleri sabun ve su kullanarak temizleyin.  b. Masalar, kapı kolları, elektrik anahtarları, tezgahlar, kulplar, telefonlar, klavyeler, tuvaletler, musluklar, lavabolar vb. yüzeylerin temizliğini sıklıkla yapın.</vt:lpstr>
      <vt:lpstr>TEMİZLİK  a. Alanı veya öğeyi kirli ise önce sabun ve su veya deterjanla temizleyin. Daha sonra dezenfektan kullanın.  b. Onaylı dezenfektanları kullanın.  c. Ürünün güvenli ve etkili bir şekilde kullanılmasını sağlamak için etiket üzerindeki talimatları uygulayın.  d. Yüzey uygunsa seyreltilmiş (yüzey özelliğine göre 1/10 veya 1/100 oranında) ev tipi sodyum hipoklorit çözeltileri de kullanılabilir.  e. Sodyum hipokloritin dezenfeksiyon amaçlı olup olmadığını görmek için etiketi  kontrol edin ve ürünün son kullanma tarihinin geçmediğinden emin olun.  Sodyum hipoklorit, uygun şekilde seyreltildiğinde virüslere karşı etkili olacaktır.</vt:lpstr>
      <vt:lpstr>TEMİZLİK  Çözeltiyi yüzeyde en az 1 dakika bekletin. En az %70 alkol içeren alkol çözeltileri de kullanılabilir. Sadece yöneticiler tarafından sağlanan temizlik (deterjan) ve dezenfektan ürünleri kullanılmalıdır.  Sık dokunulan yüzeylerin temizlik sonrası dezenfeksiyonu için 1/100 oranında sulandırılmış (5 litre suya yarım çay bardağı) sodyum hipoklorit (CAS No:7681-52-9) kullanılabilir.  Klor bileşikleri yüzeylerde korozyona sebep olabilir. Bu nedenle dayanıklı yüzeyler için kullanılması önerilen bir dezenfektandır. Tuvalet dezenfeksiyonu için 1/10 oranında sulandırılmış (1 litre suya bir çay bardağı) sodyum hipoklorit (CAS No:7681-52-9) kullanılmalıdır.</vt:lpstr>
      <vt:lpstr>TEMİZLİK  Ürünler, üreticinin talimatlarına göre hazırlanmalı ve kullanılmalıdır. Önerilen ürün "temas süreleri” ne uyulmalıdır. Alternatif temizlik maddeleri/dezenfektanlar kullanılacaksa, sadece standartlara (virusidal aktivite için TS EN 14476 standardı) uygun olanlar kullanılmalıdır.  Ambulansı olan kuruluşlarda ambulansın dezenfeksiyonu için Sağlık Bakanlığı tarafından belirlenen kurallar uygulanmalıdır.</vt:lpstr>
      <vt:lpstr>TEMİZLİK  Elektronik Aletler  a. Tabletler, dokunmatik ekranlar (etkileşimli tahta vb.), klavyeler, uzaktan kumandalar ve ATM'ler için:  Temizlik ve dezenfeksiyon için üreticinin talimatlarını izleyin.  b. Başka bir öneri yoksa, en az %70 alkol içeren spreyler veya mendil vs. kullanın.</vt:lpstr>
      <vt:lpstr>TEMİZLİK  Dersliklerin/Ofislerin Temizlenmesi  Tüm derslikler/ofisler temizlenmeden önce kapısı kapalı durumda en az 1 saat doğal yollarla havalandırmalıdır. Daha sonra kapı kapalı, pencere açık olarak temizlik yapılır.  Tüm yüzeyler uygun şekilde temizlenmelidir. Sık kullanılan parçalar, kapı ve kolları,  dolap, masa, tutamaklar, elektrik anahtarları dezenfekte edilmelidir.  Temizlik personeli uygun maske takmalı, eldiven ve giysi giymelidir.</vt:lpstr>
      <vt:lpstr>TEMİZLİK  Dersliklerin/Ofislerin Temizlenmesi  Derslik/ofis içinde var ise banyo, klozet ve lavaboların uygun deterjan ve su ile temizlenmeleri yeterlidir.  Ancak ofisi kullanan kişide salgın hastalık belirtisi olduğu durumda banyo, klozet, lavabolar ve tüm yüzeyler uygun deterjan ile temizlenmelidir.  Not: Hasta olduğu teyit edilen bir kişinin kullandığı alan 24 saat kullanıma kapalı tutularak temizlenmelidir. Bunun mümkün olmadığı durumlarda olabildiği kadar kapalı tutulabilir.</vt:lpstr>
      <vt:lpstr>TEMİZLİK  Klimalar  Havalandırma sistemi filtrelerinin durumu periyodik olarak izlenmeli ve uygun hava kalitesi sağlanmalıdır. Filtreler düzenli olarak veya gerektiğinde değiştirilmelidir.  Filtrelerin değiştirilmesi esnasında KKD (eldiven, FFP2/FFP3 TS EN 149 maske, tek  kullanımlık önlük veya tulum) giyilmelidir.  Değişimi gerçekleştirilen filtreler çift plastik poşet ile evsel atık olarak imha edilmelidir.</vt:lpstr>
      <vt:lpstr>TEMİZLİK  Spor Salonları  Yer ve yüzeylerin temizliğinde nemli silme-paspaslama tercih edilmelidir. Toz çıkaran fırça ile süpürme işlemlerinden kaçınılmalıdır. Spor salonlarının temizliğinde özellikle sık dokunulan yüzeylerin (kapı kolları, telefon ahizeleri, masa yüzeyleri, spor aletlerinin el ve vücudun sık değdiği bölümleri gibi) temizliğine dikkat edilmelidir.  Bu amaçla, su ve deterjanla temizlik sonrası dezenfeksiyon için 1/100 oranında sulandırılmış (5 litre suya yarım küçük çay bardağı) sodyum hipoklorit (CAS No: 7681-52-9) kullanılabilir.</vt:lpstr>
      <vt:lpstr>TEMİZLİK  Spor Salonları  Klor bileşikleri yüzeylerde korozyona sebep olabilir. Bu nedenle dayanıklı yüzeyler için kullanılması önerilen bir dezenfektandır.  Tuvalet dezenfeksiyonu için 1/10 oranında sulandırılmış (1 litre suya bir çay bardağı) sodyum hipoklorit (CAS No:7681-52-9) kullanılmalıdır. Koşu bantları, bisikletler, ağırlık aletleri vb. düzenli olarak temizlenmeli, %70’lik alkol ile dezenfekte edilmelidir. Bu aletlerin sık dokunulan yüzeyleri her kullanıcıdan sonra temizlenmelidir.</vt:lpstr>
      <vt:lpstr>TEMİZLİK  Temizlik Yaparken  a. Atık taşıma da dahil olmak üzere temizleme sürecindeki tüm görevler için tek kullanımlık eldiven ve önlük giyin.  b. Kullanılan temizlik/dezenfektan ürünleri ve sıçrama riski olup olmadığına bağlı olarak ek KKD gerekiyorsa, kullanın.  c. Kendinizi korumak ve çevrenin kirlenmesini önlemek için eldiven ve önlüğünüzü dikkatli bir şekilde çıkarın.</vt:lpstr>
      <vt:lpstr>TEMİZLİK  Temizlik Yaparken  d. Ellerinizi sık sık sabun ve suyla en az 20 saniye yıkayın.  e. Ellerinizi, eldivenleri ve maskeyi (kullanılıyorsa) çıkardıktan hemen sonra ve hasta olan bir kişiyle temastan sonra yıkayın.  f. Sabun ve suya ulaşılamadığı durumlarda ve eller, sabunla temizlenmesini gerektirecek kadar gözle görülür şekilde kirli değilse, alkol bazlı el antiseptiği kullanılabilir. Bununla birlikte, eller gözle görülür şekilde kirliyse, ellerinizi mutlaka sabun ve suyla yıkayın.</vt:lpstr>
      <vt:lpstr>TEMİZLİK  Ek Önlemler (Eller dahil)  a. Kişinin burnunu temizledikten, öksürdükten veya hapşırdıktan sonra,  b. Tuvaleti kullanım öncesi ve sonrasında,  c. Yemek yemeden ve yemek hazırlamadan önce ve sonra,  d. Hayvanlarla temastan sonra,  e. Yardıma ihtiyacı olan başka bir kişiye (örneğin, bir çocuk) temas, rutin bakım öncesi ve sonrası eller sabun ve su ile yıkanmalıdır.</vt:lpstr>
      <vt:lpstr>TEMİZLİK  Vektör Mücadelesi (Haşere İlaçlama)  Vektör mücadelesinde, fiziksel/ mekanik ve kültürel mücadele öncelikli olarak yapılmalıdır. Fiziksel önlemlerin alınması vektörlerin yuvalanabilecekleri alanların kontrol altına alınması için ilk adımdır.  Biyosidal uygulama izni olan yüklenici, yaptığı mücadelenin raporunu ve uygulama belgesini kuruluşa vermelidir.  Kuruluşta ilaçlama firmasını yönlendiren, kuruluş altyapısını bilen bir görevlinin sorumlu olarak belirlenmesi önemlidir.  İlaçlama yapan personelin, uygulama yaparken temiz üniforma ve kişisel koruyucu (tek kullanımlık eldiven, maske, bone, yüz/göz koruyucu siperlik, tulum vb.) kullanması sağlanmalıdır.</vt:lpstr>
      <vt:lpstr>TEMİZLİK  Vektör Mücadelesi (Haşere İlaçlama)  Yüklenici, insan sağlığını koruyacak tedbirler de dahil olmak üzere, yapacağı uygulamaları; tarih, mekân, hangi vektöre karşı uygulama yapacağını bir plan dahilinde kuruluşa bildirmelidir.  Vektörler ile yapılacak olan mücadelede fiziksel önlemlerin alınarak saklanabilecekleri ve giriş yapabilecekleri alanların önüne geçilmesi önemlidir.  Özellikle giderler, lavabo bağlantıları, kapı boşlukları, fayans boşlukları gibi alanlar sık sık kontrol edilmelidir. Vektör mücadelesini yürüten yüklenici önerileri ve direktifleri göz önünde bulundurularak gerekli önlemlerin alınması gerekmektedir.  Atık su kanalları (drenajlar) kolay temizlenebilir, zararlı (haşere, kemirgen vb) girişini, koku çıkışını ve atık sıvıların geri basmalarını önleyecek şekilde düzenlenmelidir.</vt:lpstr>
      <vt:lpstr>İŞ SAĞLIĞI VE GÜVENLİĞİ DONANIMLARI  Kuruluşta Hijyen, Enfeksiyon Önleme ve Kontrol İçin Eylem Plan (lar)ı çerçevesinde gereken iş sağlığı ve güvenliği donanımları bulundurulmalı ve çalışanların kullanımına sunulmalıdır.  Tüm personelin kullanılacak KKD'nin doğru kullanımı konusunda eğitilmesi ve farkındalığın artırılması sağlanmalıdır.</vt:lpstr>
      <vt:lpstr>İŞ SAĞLIĞI VE GÜVENLİĞİ DONANIMLARI  Maskeler  Solunum yolu ile bulaşan salgın hastalıklar için;  a. İlgili standartlara/kriterlere uygun (TS EN 14683, TS EN 149 veya TSE K 599) olmalıdır.  b. Kullanım için gerekli olana kadar temiz/kuru bir alanda kirlenmesi önlenmiş şekilde (son kullanma tarihlerine uygun) muhafaza edilmelidir.  c. Ulusal/uluslararası sağlık otoritelerinin tavsiyelerine uygun maske kullanılmalıdır.</vt:lpstr>
      <vt:lpstr> İŞ SAĞLIĞI VE GÜVENLİĞİ DONANIMLARI  Maskeler  Maskeler (kullanım);  d. Burnu ve ağzı iyi bir şekilde kapatmalıdır.  e. Kullanım sırasında veya kullanımdan sonra kullanıcının boynuna sarkmamalıdır.  f. Bir kez takıldıktan sonra ön yüzüne dokunulmamalıdır.  g. Solunum zorlaşırsa, maske hasar görür veya bozulursa maske bertaraf edilmeli ve değiştirilmelidir.  h. Islanan, nemlenen, kirlenen maske yenisi ile değiştirilmelidir.  i. Maske takılırken ve çıkarıldıktan sonra el hijyeni yapılmalıdır.</vt:lpstr>
      <vt:lpstr> İŞ SAĞLIĞI VE GÜVENLİĞİ DONANIMLARI  Personel/Öğrenci Giysi ve Formaları  Kuruluş, uygun ve gerekli olduğu durumlarda personelin ve öğrencilerin kuruluşa varışta formalarını/giysilerini değiştirebileceği soyunma odaları/alanları sağlamalıdır.  Giysi ve formalar personele özgü olmalıdır. Özellik gerektiren işler ve alanlar için (yemekhane  gibi) işe uygun kıyafetler giyilmelidir.  İşe uygun kıyafetler mümkün mertebe ilgili alan dışında giyilmemeli ve ilgili alanın dışına çıkartılmamalıdır..</vt:lpstr>
      <vt:lpstr> İŞ SAĞLIĞI VE GÜVENLİĞİ DONANIMLARI  Tek Kullanımlık Eldiven (işe uygun eldiven)  Eldivenlerin, özel alanlar ve işlemler dışında kullanılması önerilmez.  Hasta veya salgın hastalık şüphelisi kişilerin taşınması veya temas edilmesi durumunda kullanılmalıdır.  Eldiven, işlem sonrasında veya görev tamamlandıktan sonra uygun şekilde çıkartılmalı ve hemen el hijyeni sağlanmalıdır.</vt:lpstr>
      <vt:lpstr> İŞ SAĞLIĞI VE GÜVENLİĞİ DONANIMLARI  Göz Koruyucu/Yüz Koruyucu Siperlik  İletişim sağlamaya yönelik personelin, solunum yolu ile bulaşıcı hastalık söz konusu olduğu durumlarda (güvenlik vb.) uygun maske ile birlikte yüz koruyucu siperlik kullanması önerilir.</vt:lpstr>
      <vt:lpstr> İŞ SAĞLIĞI VE GÜVENLİĞİ DONANIMLARI        </vt:lpstr>
      <vt:lpstr>Slayt 98</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OPET ANADOLU LİSESİ EĞİTİM KURUMLARINDA HİJYEN ŞARTLARININ GELİŞTİRİLMESİ, COVID-19 ENFEKSİYON ÖNLEME VE KONTROL KILAVUZU</dc:title>
  <dc:creator>Opet</dc:creator>
  <cp:lastModifiedBy>Farabi</cp:lastModifiedBy>
  <cp:revision>51</cp:revision>
  <dcterms:created xsi:type="dcterms:W3CDTF">2020-09-14T08:37:17Z</dcterms:created>
  <dcterms:modified xsi:type="dcterms:W3CDTF">2020-10-15T12:09:54Z</dcterms:modified>
</cp:coreProperties>
</file>